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42.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4.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92" r:id="rId5"/>
    <p:sldMasterId id="2147483693" r:id="rId6"/>
    <p:sldMasterId id="2147483694" r:id="rId7"/>
    <p:sldMasterId id="2147483695" r:id="rId8"/>
  </p:sldMasterIdLst>
  <p:notesMasterIdLst>
    <p:notesMasterId r:id="rId9"/>
  </p:notesMasterIdLst>
  <p:sldIdLst>
    <p:sldId id="256" r:id="rId10"/>
    <p:sldId id="257" r:id="rId11"/>
    <p:sldId id="258" r:id="rId12"/>
    <p:sldId id="259" r:id="rId13"/>
    <p:sldId id="260" r:id="rId14"/>
    <p:sldId id="261" r:id="rId15"/>
    <p:sldId id="262" r:id="rId16"/>
    <p:sldId id="263" r:id="rId17"/>
    <p:sldId id="264" r:id="rId18"/>
    <p:sldId id="265" r:id="rId19"/>
    <p:sldId id="266" r:id="rId20"/>
  </p:sldIdLst>
  <p:sldSz cy="10058400" cx="7772400"/>
  <p:notesSz cx="6858000" cy="9144000"/>
  <p:embeddedFontLst>
    <p:embeddedFont>
      <p:font typeface="Halant"/>
      <p:regular r:id="rId21"/>
      <p:bold r:id="rId22"/>
    </p:embeddedFont>
    <p:embeddedFont>
      <p:font typeface="Inter SemiBold"/>
      <p:regular r:id="rId23"/>
      <p:bold r:id="rId24"/>
      <p:italic r:id="rId25"/>
      <p:boldItalic r:id="rId26"/>
    </p:embeddedFont>
    <p:embeddedFont>
      <p:font typeface="Inter"/>
      <p:regular r:id="rId27"/>
      <p:bold r:id="rId28"/>
      <p:italic r:id="rId29"/>
      <p:boldItalic r:id="rId30"/>
    </p:embeddedFont>
    <p:embeddedFont>
      <p:font typeface="Plus Jakarta Sans"/>
      <p:regular r:id="rId31"/>
      <p:bold r:id="rId32"/>
      <p:italic r:id="rId33"/>
      <p:boldItalic r:id="rId34"/>
    </p:embeddedFont>
    <p:embeddedFont>
      <p:font typeface="Plus Jakarta Sans Medium"/>
      <p:regular r:id="rId35"/>
      <p:bold r:id="rId36"/>
      <p:italic r:id="rId37"/>
      <p:boldItalic r:id="rId3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747775"/>
          </p15:clr>
        </p15:guide>
        <p15:guide id="2" pos="2448">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A821587C-7A72-4984-ADF7-B909CBB08CE0}">
  <a:tblStyle styleId="{A821587C-7A72-4984-ADF7-B909CBB08CE0}"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C31A6611-1560-4E1E-8329-507768BEA764}" styleName="Table_1">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1.xml"/><Relationship Id="rId22" Type="http://schemas.openxmlformats.org/officeDocument/2006/relationships/font" Target="fonts/Halant-bold.fntdata"/><Relationship Id="rId21" Type="http://schemas.openxmlformats.org/officeDocument/2006/relationships/font" Target="fonts/Halant-regular.fntdata"/><Relationship Id="rId24" Type="http://schemas.openxmlformats.org/officeDocument/2006/relationships/font" Target="fonts/InterSemiBold-bold.fntdata"/><Relationship Id="rId23" Type="http://schemas.openxmlformats.org/officeDocument/2006/relationships/font" Target="fonts/InterSemiBold-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notesMaster" Target="notesMasters/notesMaster1.xml"/><Relationship Id="rId26" Type="http://schemas.openxmlformats.org/officeDocument/2006/relationships/font" Target="fonts/InterSemiBold-boldItalic.fntdata"/><Relationship Id="rId25" Type="http://schemas.openxmlformats.org/officeDocument/2006/relationships/font" Target="fonts/InterSemiBold-italic.fntdata"/><Relationship Id="rId28" Type="http://schemas.openxmlformats.org/officeDocument/2006/relationships/font" Target="fonts/Inter-bold.fntdata"/><Relationship Id="rId27" Type="http://schemas.openxmlformats.org/officeDocument/2006/relationships/font" Target="fonts/Inter-regular.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Inter-italic.fntdata"/><Relationship Id="rId7" Type="http://schemas.openxmlformats.org/officeDocument/2006/relationships/slideMaster" Target="slideMasters/slideMaster3.xml"/><Relationship Id="rId8" Type="http://schemas.openxmlformats.org/officeDocument/2006/relationships/slideMaster" Target="slideMasters/slideMaster4.xml"/><Relationship Id="rId31" Type="http://schemas.openxmlformats.org/officeDocument/2006/relationships/font" Target="fonts/PlusJakartaSans-regular.fntdata"/><Relationship Id="rId30" Type="http://schemas.openxmlformats.org/officeDocument/2006/relationships/font" Target="fonts/Inter-boldItalic.fntdata"/><Relationship Id="rId11" Type="http://schemas.openxmlformats.org/officeDocument/2006/relationships/slide" Target="slides/slide2.xml"/><Relationship Id="rId33" Type="http://schemas.openxmlformats.org/officeDocument/2006/relationships/font" Target="fonts/PlusJakartaSans-italic.fntdata"/><Relationship Id="rId10" Type="http://schemas.openxmlformats.org/officeDocument/2006/relationships/slide" Target="slides/slide1.xml"/><Relationship Id="rId32" Type="http://schemas.openxmlformats.org/officeDocument/2006/relationships/font" Target="fonts/PlusJakartaSans-bold.fntdata"/><Relationship Id="rId13" Type="http://schemas.openxmlformats.org/officeDocument/2006/relationships/slide" Target="slides/slide4.xml"/><Relationship Id="rId35" Type="http://schemas.openxmlformats.org/officeDocument/2006/relationships/font" Target="fonts/PlusJakartaSansMedium-regular.fntdata"/><Relationship Id="rId12" Type="http://schemas.openxmlformats.org/officeDocument/2006/relationships/slide" Target="slides/slide3.xml"/><Relationship Id="rId34" Type="http://schemas.openxmlformats.org/officeDocument/2006/relationships/font" Target="fonts/PlusJakartaSans-boldItalic.fntdata"/><Relationship Id="rId15" Type="http://schemas.openxmlformats.org/officeDocument/2006/relationships/slide" Target="slides/slide6.xml"/><Relationship Id="rId37" Type="http://schemas.openxmlformats.org/officeDocument/2006/relationships/font" Target="fonts/PlusJakartaSansMedium-italic.fntdata"/><Relationship Id="rId14" Type="http://schemas.openxmlformats.org/officeDocument/2006/relationships/slide" Target="slides/slide5.xml"/><Relationship Id="rId36" Type="http://schemas.openxmlformats.org/officeDocument/2006/relationships/font" Target="fonts/PlusJakartaSansMedium-bold.fntdata"/><Relationship Id="rId17" Type="http://schemas.openxmlformats.org/officeDocument/2006/relationships/slide" Target="slides/slide8.xml"/><Relationship Id="rId16" Type="http://schemas.openxmlformats.org/officeDocument/2006/relationships/slide" Target="slides/slide7.xml"/><Relationship Id="rId38" Type="http://schemas.openxmlformats.org/officeDocument/2006/relationships/font" Target="fonts/PlusJakartaSansMedium-boldItalic.fntdata"/><Relationship Id="rId19" Type="http://schemas.openxmlformats.org/officeDocument/2006/relationships/slide" Target="slides/slide10.xml"/><Relationship Id="rId18"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3218360fa1f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87" name="Google Shape;187;g3218360fa1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g371802b7c0c_0_13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327" name="Google Shape;327;g371802b7c0c_0_1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5" name="Shape 335"/>
        <p:cNvGrpSpPr/>
        <p:nvPr/>
      </p:nvGrpSpPr>
      <p:grpSpPr>
        <a:xfrm>
          <a:off x="0" y="0"/>
          <a:ext cx="0" cy="0"/>
          <a:chOff x="0" y="0"/>
          <a:chExt cx="0" cy="0"/>
        </a:xfrm>
      </p:grpSpPr>
      <p:sp>
        <p:nvSpPr>
          <p:cNvPr id="336" name="Google Shape;336;g371802b7c0c_0_13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337" name="Google Shape;337;g371802b7c0c_0_1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g3218360fa1f_0_19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10" name="Google Shape;210;g3218360fa1f_0_1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g3218360fa1f_0_37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18" name="Google Shape;218;g3218360fa1f_0_3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g371802b7c0c_0_9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40" name="Google Shape;240;g371802b7c0c_0_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g371802b7c0c_0_11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52" name="Google Shape;252;g371802b7c0c_0_1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g371802b7c0c_0_12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64" name="Google Shape;264;g371802b7c0c_0_1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g3218360fa1f_0_13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74" name="Google Shape;274;g3218360fa1f_0_1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g3218360fa1f_0_28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97" name="Google Shape;297;g3218360fa1f_0_2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g3218360fa1f_0_44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305" name="Google Shape;305;g3218360fa1f_0_4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56" name="Google Shape;56;p14"/>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57" name="Google Shape;57;p1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60" name="Google Shape;60;p1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3" name="Google Shape;63;p16"/>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64" name="Google Shape;64;p1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7" name="Google Shape;67;p17"/>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8" name="Google Shape;68;p17"/>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9" name="Google Shape;69;p1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72" name="Google Shape;72;p1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75" name="Google Shape;75;p19"/>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76" name="Google Shape;76;p1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79" name="Google Shape;79;p2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83" name="Google Shape;83;p21"/>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84" name="Google Shape;84;p21"/>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85" name="Google Shape;85;p2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88" name="Google Shape;88;p2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91" name="Google Shape;91;p23"/>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92" name="Google Shape;92;p2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9" name="Shape 99"/>
        <p:cNvGrpSpPr/>
        <p:nvPr/>
      </p:nvGrpSpPr>
      <p:grpSpPr>
        <a:xfrm>
          <a:off x="0" y="0"/>
          <a:ext cx="0" cy="0"/>
          <a:chOff x="0" y="0"/>
          <a:chExt cx="0" cy="0"/>
        </a:xfrm>
      </p:grpSpPr>
      <p:sp>
        <p:nvSpPr>
          <p:cNvPr id="100" name="Google Shape;100;p26"/>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01" name="Google Shape;101;p26"/>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02" name="Google Shape;102;p2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03" name="Shape 103"/>
        <p:cNvGrpSpPr/>
        <p:nvPr/>
      </p:nvGrpSpPr>
      <p:grpSpPr>
        <a:xfrm>
          <a:off x="0" y="0"/>
          <a:ext cx="0" cy="0"/>
          <a:chOff x="0" y="0"/>
          <a:chExt cx="0" cy="0"/>
        </a:xfrm>
      </p:grpSpPr>
      <p:sp>
        <p:nvSpPr>
          <p:cNvPr id="104" name="Google Shape;104;p27"/>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05" name="Google Shape;105;p2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06" name="Shape 106"/>
        <p:cNvGrpSpPr/>
        <p:nvPr/>
      </p:nvGrpSpPr>
      <p:grpSpPr>
        <a:xfrm>
          <a:off x="0" y="0"/>
          <a:ext cx="0" cy="0"/>
          <a:chOff x="0" y="0"/>
          <a:chExt cx="0" cy="0"/>
        </a:xfrm>
      </p:grpSpPr>
      <p:sp>
        <p:nvSpPr>
          <p:cNvPr id="107" name="Google Shape;107;p28"/>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08" name="Google Shape;108;p28"/>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09" name="Google Shape;109;p2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10" name="Shape 110"/>
        <p:cNvGrpSpPr/>
        <p:nvPr/>
      </p:nvGrpSpPr>
      <p:grpSpPr>
        <a:xfrm>
          <a:off x="0" y="0"/>
          <a:ext cx="0" cy="0"/>
          <a:chOff x="0" y="0"/>
          <a:chExt cx="0" cy="0"/>
        </a:xfrm>
      </p:grpSpPr>
      <p:sp>
        <p:nvSpPr>
          <p:cNvPr id="111" name="Google Shape;111;p29"/>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12" name="Google Shape;112;p29"/>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113" name="Google Shape;113;p29"/>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114" name="Google Shape;114;p2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15" name="Shape 115"/>
        <p:cNvGrpSpPr/>
        <p:nvPr/>
      </p:nvGrpSpPr>
      <p:grpSpPr>
        <a:xfrm>
          <a:off x="0" y="0"/>
          <a:ext cx="0" cy="0"/>
          <a:chOff x="0" y="0"/>
          <a:chExt cx="0" cy="0"/>
        </a:xfrm>
      </p:grpSpPr>
      <p:sp>
        <p:nvSpPr>
          <p:cNvPr id="116" name="Google Shape;116;p30"/>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17" name="Google Shape;117;p3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18" name="Shape 118"/>
        <p:cNvGrpSpPr/>
        <p:nvPr/>
      </p:nvGrpSpPr>
      <p:grpSpPr>
        <a:xfrm>
          <a:off x="0" y="0"/>
          <a:ext cx="0" cy="0"/>
          <a:chOff x="0" y="0"/>
          <a:chExt cx="0" cy="0"/>
        </a:xfrm>
      </p:grpSpPr>
      <p:sp>
        <p:nvSpPr>
          <p:cNvPr id="119" name="Google Shape;119;p31"/>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120" name="Google Shape;120;p31"/>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121" name="Google Shape;121;p3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22" name="Shape 122"/>
        <p:cNvGrpSpPr/>
        <p:nvPr/>
      </p:nvGrpSpPr>
      <p:grpSpPr>
        <a:xfrm>
          <a:off x="0" y="0"/>
          <a:ext cx="0" cy="0"/>
          <a:chOff x="0" y="0"/>
          <a:chExt cx="0" cy="0"/>
        </a:xfrm>
      </p:grpSpPr>
      <p:sp>
        <p:nvSpPr>
          <p:cNvPr id="123" name="Google Shape;123;p32"/>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124" name="Google Shape;124;p3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25" name="Shape 125"/>
        <p:cNvGrpSpPr/>
        <p:nvPr/>
      </p:nvGrpSpPr>
      <p:grpSpPr>
        <a:xfrm>
          <a:off x="0" y="0"/>
          <a:ext cx="0" cy="0"/>
          <a:chOff x="0" y="0"/>
          <a:chExt cx="0" cy="0"/>
        </a:xfrm>
      </p:grpSpPr>
      <p:sp>
        <p:nvSpPr>
          <p:cNvPr id="126" name="Google Shape;126;p33"/>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127" name="Google Shape;127;p33"/>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128" name="Google Shape;128;p33"/>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129" name="Google Shape;129;p33"/>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30" name="Google Shape;130;p3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31" name="Shape 131"/>
        <p:cNvGrpSpPr/>
        <p:nvPr/>
      </p:nvGrpSpPr>
      <p:grpSpPr>
        <a:xfrm>
          <a:off x="0" y="0"/>
          <a:ext cx="0" cy="0"/>
          <a:chOff x="0" y="0"/>
          <a:chExt cx="0" cy="0"/>
        </a:xfrm>
      </p:grpSpPr>
      <p:sp>
        <p:nvSpPr>
          <p:cNvPr id="132" name="Google Shape;132;p34"/>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133" name="Google Shape;133;p3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34" name="Shape 134"/>
        <p:cNvGrpSpPr/>
        <p:nvPr/>
      </p:nvGrpSpPr>
      <p:grpSpPr>
        <a:xfrm>
          <a:off x="0" y="0"/>
          <a:ext cx="0" cy="0"/>
          <a:chOff x="0" y="0"/>
          <a:chExt cx="0" cy="0"/>
        </a:xfrm>
      </p:grpSpPr>
      <p:sp>
        <p:nvSpPr>
          <p:cNvPr id="135" name="Google Shape;135;p35"/>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136" name="Google Shape;136;p35"/>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137" name="Google Shape;137;p3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8" name="Shape 138"/>
        <p:cNvGrpSpPr/>
        <p:nvPr/>
      </p:nvGrpSpPr>
      <p:grpSpPr>
        <a:xfrm>
          <a:off x="0" y="0"/>
          <a:ext cx="0" cy="0"/>
          <a:chOff x="0" y="0"/>
          <a:chExt cx="0" cy="0"/>
        </a:xfrm>
      </p:grpSpPr>
      <p:sp>
        <p:nvSpPr>
          <p:cNvPr id="139" name="Google Shape;139;p3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44" name="Shape 144"/>
        <p:cNvGrpSpPr/>
        <p:nvPr/>
      </p:nvGrpSpPr>
      <p:grpSpPr>
        <a:xfrm>
          <a:off x="0" y="0"/>
          <a:ext cx="0" cy="0"/>
          <a:chOff x="0" y="0"/>
          <a:chExt cx="0" cy="0"/>
        </a:xfrm>
      </p:grpSpPr>
      <p:sp>
        <p:nvSpPr>
          <p:cNvPr id="145" name="Google Shape;145;p38"/>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46" name="Google Shape;146;p38"/>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47" name="Google Shape;147;p3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48" name="Shape 148"/>
        <p:cNvGrpSpPr/>
        <p:nvPr/>
      </p:nvGrpSpPr>
      <p:grpSpPr>
        <a:xfrm>
          <a:off x="0" y="0"/>
          <a:ext cx="0" cy="0"/>
          <a:chOff x="0" y="0"/>
          <a:chExt cx="0" cy="0"/>
        </a:xfrm>
      </p:grpSpPr>
      <p:sp>
        <p:nvSpPr>
          <p:cNvPr id="149" name="Google Shape;149;p39"/>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50" name="Google Shape;150;p3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51" name="Shape 151"/>
        <p:cNvGrpSpPr/>
        <p:nvPr/>
      </p:nvGrpSpPr>
      <p:grpSpPr>
        <a:xfrm>
          <a:off x="0" y="0"/>
          <a:ext cx="0" cy="0"/>
          <a:chOff x="0" y="0"/>
          <a:chExt cx="0" cy="0"/>
        </a:xfrm>
      </p:grpSpPr>
      <p:sp>
        <p:nvSpPr>
          <p:cNvPr id="152" name="Google Shape;152;p40"/>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53" name="Google Shape;153;p40"/>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54" name="Google Shape;154;p4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55" name="Shape 155"/>
        <p:cNvGrpSpPr/>
        <p:nvPr/>
      </p:nvGrpSpPr>
      <p:grpSpPr>
        <a:xfrm>
          <a:off x="0" y="0"/>
          <a:ext cx="0" cy="0"/>
          <a:chOff x="0" y="0"/>
          <a:chExt cx="0" cy="0"/>
        </a:xfrm>
      </p:grpSpPr>
      <p:sp>
        <p:nvSpPr>
          <p:cNvPr id="156" name="Google Shape;156;p41"/>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57" name="Google Shape;157;p41"/>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158" name="Google Shape;158;p41"/>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159" name="Google Shape;159;p4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60" name="Shape 160"/>
        <p:cNvGrpSpPr/>
        <p:nvPr/>
      </p:nvGrpSpPr>
      <p:grpSpPr>
        <a:xfrm>
          <a:off x="0" y="0"/>
          <a:ext cx="0" cy="0"/>
          <a:chOff x="0" y="0"/>
          <a:chExt cx="0" cy="0"/>
        </a:xfrm>
      </p:grpSpPr>
      <p:sp>
        <p:nvSpPr>
          <p:cNvPr id="161" name="Google Shape;161;p42"/>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62" name="Google Shape;162;p4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63" name="Shape 163"/>
        <p:cNvGrpSpPr/>
        <p:nvPr/>
      </p:nvGrpSpPr>
      <p:grpSpPr>
        <a:xfrm>
          <a:off x="0" y="0"/>
          <a:ext cx="0" cy="0"/>
          <a:chOff x="0" y="0"/>
          <a:chExt cx="0" cy="0"/>
        </a:xfrm>
      </p:grpSpPr>
      <p:sp>
        <p:nvSpPr>
          <p:cNvPr id="164" name="Google Shape;164;p43"/>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165" name="Google Shape;165;p43"/>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166" name="Google Shape;166;p4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67" name="Shape 167"/>
        <p:cNvGrpSpPr/>
        <p:nvPr/>
      </p:nvGrpSpPr>
      <p:grpSpPr>
        <a:xfrm>
          <a:off x="0" y="0"/>
          <a:ext cx="0" cy="0"/>
          <a:chOff x="0" y="0"/>
          <a:chExt cx="0" cy="0"/>
        </a:xfrm>
      </p:grpSpPr>
      <p:sp>
        <p:nvSpPr>
          <p:cNvPr id="168" name="Google Shape;168;p44"/>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169" name="Google Shape;169;p4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70" name="Shape 170"/>
        <p:cNvGrpSpPr/>
        <p:nvPr/>
      </p:nvGrpSpPr>
      <p:grpSpPr>
        <a:xfrm>
          <a:off x="0" y="0"/>
          <a:ext cx="0" cy="0"/>
          <a:chOff x="0" y="0"/>
          <a:chExt cx="0" cy="0"/>
        </a:xfrm>
      </p:grpSpPr>
      <p:sp>
        <p:nvSpPr>
          <p:cNvPr id="171" name="Google Shape;171;p45"/>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172" name="Google Shape;172;p45"/>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173" name="Google Shape;173;p45"/>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174" name="Google Shape;174;p45"/>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75" name="Google Shape;175;p4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76" name="Shape 176"/>
        <p:cNvGrpSpPr/>
        <p:nvPr/>
      </p:nvGrpSpPr>
      <p:grpSpPr>
        <a:xfrm>
          <a:off x="0" y="0"/>
          <a:ext cx="0" cy="0"/>
          <a:chOff x="0" y="0"/>
          <a:chExt cx="0" cy="0"/>
        </a:xfrm>
      </p:grpSpPr>
      <p:sp>
        <p:nvSpPr>
          <p:cNvPr id="177" name="Google Shape;177;p46"/>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178" name="Google Shape;178;p4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79" name="Shape 179"/>
        <p:cNvGrpSpPr/>
        <p:nvPr/>
      </p:nvGrpSpPr>
      <p:grpSpPr>
        <a:xfrm>
          <a:off x="0" y="0"/>
          <a:ext cx="0" cy="0"/>
          <a:chOff x="0" y="0"/>
          <a:chExt cx="0" cy="0"/>
        </a:xfrm>
      </p:grpSpPr>
      <p:sp>
        <p:nvSpPr>
          <p:cNvPr id="180" name="Google Shape;180;p47"/>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181" name="Google Shape;181;p47"/>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182" name="Google Shape;182;p4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83" name="Shape 183"/>
        <p:cNvGrpSpPr/>
        <p:nvPr/>
      </p:nvGrpSpPr>
      <p:grpSpPr>
        <a:xfrm>
          <a:off x="0" y="0"/>
          <a:ext cx="0" cy="0"/>
          <a:chOff x="0" y="0"/>
          <a:chExt cx="0" cy="0"/>
        </a:xfrm>
      </p:grpSpPr>
      <p:sp>
        <p:nvSpPr>
          <p:cNvPr id="184" name="Google Shape;184;p4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4.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2" Type="http://schemas.openxmlformats.org/officeDocument/2006/relationships/theme" Target="../theme/theme1.xml"/><Relationship Id="rId9" Type="http://schemas.openxmlformats.org/officeDocument/2006/relationships/slideLayout" Target="../slideLayouts/slideLayout31.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11" Type="http://schemas.openxmlformats.org/officeDocument/2006/relationships/slideLayout" Target="../slideLayouts/slideLayout44.xml"/><Relationship Id="rId10" Type="http://schemas.openxmlformats.org/officeDocument/2006/relationships/slideLayout" Target="../slideLayouts/slideLayout43.xml"/><Relationship Id="rId12" Type="http://schemas.openxmlformats.org/officeDocument/2006/relationships/theme" Target="../theme/theme5.xml"/><Relationship Id="rId9" Type="http://schemas.openxmlformats.org/officeDocument/2006/relationships/slideLayout" Target="../slideLayouts/slideLayout42.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201589" y="9119180"/>
            <a:ext cx="466500" cy="7698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52" name="Google Shape;52;p13"/>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53" name="Google Shape;53;p13"/>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95" name="Shape 95"/>
        <p:cNvGrpSpPr/>
        <p:nvPr/>
      </p:nvGrpSpPr>
      <p:grpSpPr>
        <a:xfrm>
          <a:off x="0" y="0"/>
          <a:ext cx="0" cy="0"/>
          <a:chOff x="0" y="0"/>
          <a:chExt cx="0" cy="0"/>
        </a:xfrm>
      </p:grpSpPr>
      <p:sp>
        <p:nvSpPr>
          <p:cNvPr id="96" name="Google Shape;96;p25"/>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97" name="Google Shape;97;p25"/>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98" name="Google Shape;98;p25"/>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140" name="Shape 140"/>
        <p:cNvGrpSpPr/>
        <p:nvPr/>
      </p:nvGrpSpPr>
      <p:grpSpPr>
        <a:xfrm>
          <a:off x="0" y="0"/>
          <a:ext cx="0" cy="0"/>
          <a:chOff x="0" y="0"/>
          <a:chExt cx="0" cy="0"/>
        </a:xfrm>
      </p:grpSpPr>
      <p:sp>
        <p:nvSpPr>
          <p:cNvPr id="141" name="Google Shape;141;p37"/>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142" name="Google Shape;142;p37"/>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143" name="Google Shape;143;p37"/>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1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0.xml"/><Relationship Id="rId3" Type="http://schemas.openxmlformats.org/officeDocument/2006/relationships/image" Target="../media/image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1.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1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1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5.xml"/><Relationship Id="rId3" Type="http://schemas.openxmlformats.org/officeDocument/2006/relationships/image" Target="../media/image1.png"/><Relationship Id="rId4" Type="http://schemas.openxmlformats.org/officeDocument/2006/relationships/image" Target="../media/image15.png"/><Relationship Id="rId5" Type="http://schemas.openxmlformats.org/officeDocument/2006/relationships/image" Target="../media/image1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6.xml"/><Relationship Id="rId3"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1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9.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88" name="Shape 188"/>
        <p:cNvGrpSpPr/>
        <p:nvPr/>
      </p:nvGrpSpPr>
      <p:grpSpPr>
        <a:xfrm>
          <a:off x="0" y="0"/>
          <a:ext cx="0" cy="0"/>
          <a:chOff x="0" y="0"/>
          <a:chExt cx="0" cy="0"/>
        </a:xfrm>
      </p:grpSpPr>
      <p:cxnSp>
        <p:nvCxnSpPr>
          <p:cNvPr id="189" name="Google Shape;189;p49"/>
          <p:cNvCxnSpPr>
            <a:endCxn id="190" idx="1"/>
          </p:cNvCxnSpPr>
          <p:nvPr/>
        </p:nvCxnSpPr>
        <p:spPr>
          <a:xfrm>
            <a:off x="2181150" y="5177825"/>
            <a:ext cx="3211500" cy="385200"/>
          </a:xfrm>
          <a:prstGeom prst="straightConnector1">
            <a:avLst/>
          </a:prstGeom>
          <a:noFill/>
          <a:ln cap="flat" cmpd="sng" w="19050">
            <a:solidFill>
              <a:srgbClr val="595959"/>
            </a:solidFill>
            <a:prstDash val="solid"/>
            <a:round/>
            <a:headEnd len="med" w="med" type="none"/>
            <a:tailEnd len="med" w="med" type="triangle"/>
          </a:ln>
        </p:spPr>
      </p:cxnSp>
      <p:cxnSp>
        <p:nvCxnSpPr>
          <p:cNvPr id="191" name="Google Shape;191;p49"/>
          <p:cNvCxnSpPr>
            <a:endCxn id="192" idx="1"/>
          </p:cNvCxnSpPr>
          <p:nvPr/>
        </p:nvCxnSpPr>
        <p:spPr>
          <a:xfrm flipH="1" rot="10800000">
            <a:off x="2178450" y="4073575"/>
            <a:ext cx="3214200" cy="360000"/>
          </a:xfrm>
          <a:prstGeom prst="straightConnector1">
            <a:avLst/>
          </a:prstGeom>
          <a:noFill/>
          <a:ln cap="flat" cmpd="sng" w="19050">
            <a:solidFill>
              <a:srgbClr val="595959"/>
            </a:solidFill>
            <a:prstDash val="solid"/>
            <a:round/>
            <a:headEnd len="med" w="med" type="none"/>
            <a:tailEnd len="med" w="med" type="triangle"/>
          </a:ln>
        </p:spPr>
      </p:cxnSp>
      <p:sp>
        <p:nvSpPr>
          <p:cNvPr id="193" name="Google Shape;193;p49"/>
          <p:cNvSpPr txBox="1"/>
          <p:nvPr/>
        </p:nvSpPr>
        <p:spPr>
          <a:xfrm>
            <a:off x="2767950" y="3317963"/>
            <a:ext cx="2040900" cy="3024000"/>
          </a:xfrm>
          <a:prstGeom prst="rect">
            <a:avLst/>
          </a:prstGeom>
          <a:solidFill>
            <a:schemeClr val="lt1"/>
          </a:solidFill>
          <a:ln cap="flat" cmpd="sng" w="9525">
            <a:solidFill>
              <a:srgbClr val="9E9E9E"/>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None/>
            </a:pPr>
            <a:r>
              <a:rPr lang="en" sz="1600">
                <a:solidFill>
                  <a:srgbClr val="000000"/>
                </a:solidFill>
                <a:latin typeface="Inter"/>
                <a:ea typeface="Inter"/>
                <a:cs typeface="Inter"/>
                <a:sym typeface="Inter"/>
              </a:rPr>
              <a:t>Historians often identify a primary </a:t>
            </a:r>
            <a:r>
              <a:rPr lang="en" sz="1600">
                <a:latin typeface="Inter"/>
                <a:ea typeface="Inter"/>
                <a:cs typeface="Inter"/>
                <a:sym typeface="Inter"/>
              </a:rPr>
              <a:t>effect</a:t>
            </a:r>
            <a:r>
              <a:rPr lang="en" sz="1600">
                <a:solidFill>
                  <a:srgbClr val="000000"/>
                </a:solidFill>
                <a:latin typeface="Inter"/>
                <a:ea typeface="Inter"/>
                <a:cs typeface="Inter"/>
                <a:sym typeface="Inter"/>
              </a:rPr>
              <a:t> of a historical event. This is never the only </a:t>
            </a:r>
            <a:r>
              <a:rPr lang="en" sz="1600">
                <a:latin typeface="Inter"/>
                <a:ea typeface="Inter"/>
                <a:cs typeface="Inter"/>
                <a:sym typeface="Inter"/>
              </a:rPr>
              <a:t>effect</a:t>
            </a:r>
            <a:r>
              <a:rPr lang="en" sz="1600">
                <a:solidFill>
                  <a:srgbClr val="000000"/>
                </a:solidFill>
                <a:latin typeface="Inter"/>
                <a:ea typeface="Inter"/>
                <a:cs typeface="Inter"/>
                <a:sym typeface="Inter"/>
              </a:rPr>
              <a:t>, but the evidence suggests it is the most significant.</a:t>
            </a:r>
            <a:endParaRPr sz="1700">
              <a:latin typeface="Inter"/>
              <a:ea typeface="Inter"/>
              <a:cs typeface="Inter"/>
              <a:sym typeface="Inter"/>
            </a:endParaRPr>
          </a:p>
        </p:txBody>
      </p:sp>
      <p:sp>
        <p:nvSpPr>
          <p:cNvPr id="194" name="Google Shape;194;p49"/>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2000">
                <a:solidFill>
                  <a:schemeClr val="dk1"/>
                </a:solidFill>
                <a:latin typeface="Plus Jakarta Sans"/>
                <a:ea typeface="Plus Jakarta Sans"/>
                <a:cs typeface="Plus Jakarta Sans"/>
                <a:sym typeface="Plus Jakarta Sans"/>
              </a:rPr>
              <a:t>What is </a:t>
            </a:r>
            <a:endParaRPr sz="2000">
              <a:solidFill>
                <a:schemeClr val="dk1"/>
              </a:solidFill>
              <a:latin typeface="Plus Jakarta Sans"/>
              <a:ea typeface="Plus Jakarta Sans"/>
              <a:cs typeface="Plus Jakarta Sans"/>
              <a:sym typeface="Plus Jakarta Sans"/>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Causation?</a:t>
            </a:r>
            <a:endParaRPr sz="1700">
              <a:solidFill>
                <a:schemeClr val="dk1"/>
              </a:solidFill>
              <a:latin typeface="Halant"/>
              <a:ea typeface="Halant"/>
              <a:cs typeface="Halant"/>
              <a:sym typeface="Halant"/>
            </a:endParaRPr>
          </a:p>
        </p:txBody>
      </p:sp>
      <p:sp>
        <p:nvSpPr>
          <p:cNvPr id="195" name="Google Shape;195;p4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©2023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96" name="Google Shape;196;p49"/>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97" name="Google Shape;197;p4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98" name="Google Shape;198;p49"/>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199" name="Google Shape;199;p49"/>
          <p:cNvSpPr txBox="1"/>
          <p:nvPr/>
        </p:nvSpPr>
        <p:spPr>
          <a:xfrm>
            <a:off x="1816375" y="1325600"/>
            <a:ext cx="5487000" cy="1275300"/>
          </a:xfrm>
          <a:prstGeom prst="rect">
            <a:avLst/>
          </a:prstGeom>
          <a:solidFill>
            <a:srgbClr val="EFFEF9"/>
          </a:solidFill>
          <a:ln cap="flat" cmpd="sng" w="9525">
            <a:solidFill>
              <a:srgbClr val="000000"/>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b="1" lang="en">
                <a:solidFill>
                  <a:srgbClr val="000000"/>
                </a:solidFill>
                <a:latin typeface="Plus Jakarta Sans"/>
                <a:ea typeface="Plus Jakarta Sans"/>
                <a:cs typeface="Plus Jakarta Sans"/>
                <a:sym typeface="Plus Jakarta Sans"/>
              </a:rPr>
              <a:t>Quick Definition: </a:t>
            </a:r>
            <a:r>
              <a:rPr lang="en">
                <a:solidFill>
                  <a:srgbClr val="000000"/>
                </a:solidFill>
                <a:latin typeface="Plus Jakarta Sans"/>
                <a:ea typeface="Plus Jakarta Sans"/>
                <a:cs typeface="Plus Jakarta Sans"/>
                <a:sym typeface="Plus Jakarta Sans"/>
              </a:rPr>
              <a:t>Thinking historically means considering why certain things happened and what effects occurred because of an event, development, or process. It also means recognizing that there are multiple causes of and multiple effects from any event, development, or process.</a:t>
            </a:r>
            <a:endParaRPr>
              <a:solidFill>
                <a:srgbClr val="000000"/>
              </a:solidFill>
              <a:latin typeface="Plus Jakarta Sans"/>
              <a:ea typeface="Plus Jakarta Sans"/>
              <a:cs typeface="Plus Jakarta Sans"/>
              <a:sym typeface="Plus Jakarta Sans"/>
            </a:endParaRPr>
          </a:p>
          <a:p>
            <a:pPr indent="0" lvl="0" marL="0" rtl="0" algn="l">
              <a:spcBef>
                <a:spcPts val="0"/>
              </a:spcBef>
              <a:spcAft>
                <a:spcPts val="0"/>
              </a:spcAft>
              <a:buClr>
                <a:srgbClr val="000000"/>
              </a:buClr>
              <a:buSzPts val="1100"/>
              <a:buFont typeface="Arial"/>
              <a:buNone/>
            </a:pPr>
            <a:r>
              <a:t/>
            </a:r>
            <a:endParaRPr sz="1200">
              <a:solidFill>
                <a:srgbClr val="000000"/>
              </a:solidFill>
              <a:latin typeface="Inter"/>
              <a:ea typeface="Inter"/>
              <a:cs typeface="Inter"/>
              <a:sym typeface="Inter"/>
            </a:endParaRPr>
          </a:p>
        </p:txBody>
      </p:sp>
      <p:graphicFrame>
        <p:nvGraphicFramePr>
          <p:cNvPr id="200" name="Google Shape;200;p49"/>
          <p:cNvGraphicFramePr/>
          <p:nvPr/>
        </p:nvGraphicFramePr>
        <p:xfrm>
          <a:off x="469050" y="7265138"/>
          <a:ext cx="3000000" cy="3000000"/>
        </p:xfrm>
        <a:graphic>
          <a:graphicData uri="http://schemas.openxmlformats.org/drawingml/2006/table">
            <a:tbl>
              <a:tblPr>
                <a:noFill/>
                <a:tableStyleId>{A821587C-7A72-4984-ADF7-B909CBB08CE0}</a:tableStyleId>
              </a:tblPr>
              <a:tblGrid>
                <a:gridCol w="3417150"/>
                <a:gridCol w="3417150"/>
              </a:tblGrid>
              <a:tr h="600300">
                <a:tc>
                  <a:txBody>
                    <a:bodyPr/>
                    <a:lstStyle/>
                    <a:p>
                      <a:pPr indent="0" lvl="0" marL="0" rtl="0" algn="l">
                        <a:spcBef>
                          <a:spcPts val="0"/>
                        </a:spcBef>
                        <a:spcAft>
                          <a:spcPts val="0"/>
                        </a:spcAft>
                        <a:buNone/>
                      </a:pPr>
                      <a:r>
                        <a:rPr lang="en" sz="1100">
                          <a:latin typeface="Inter"/>
                          <a:ea typeface="Inter"/>
                          <a:cs typeface="Inter"/>
                          <a:sym typeface="Inter"/>
                        </a:rPr>
                        <a:t>Think of a new school-wide recycling program as historical event. List a primary effect of the program followed by two secondary effects.</a:t>
                      </a:r>
                      <a:endParaRPr sz="1100">
                        <a:latin typeface="Inter"/>
                        <a:ea typeface="Inter"/>
                        <a:cs typeface="Inter"/>
                        <a:sym typeface="Inter"/>
                      </a:endParaRPr>
                    </a:p>
                  </a:txBody>
                  <a:tcPr marT="109725" marB="109725" marR="109725" marL="1097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100">
                          <a:latin typeface="Inter"/>
                          <a:ea typeface="Inter"/>
                          <a:cs typeface="Inter"/>
                          <a:sym typeface="Inter"/>
                        </a:rPr>
                        <a:t>Why is knowing the effect of something helpful for better understanding it?</a:t>
                      </a:r>
                      <a:endParaRPr sz="1100">
                        <a:latin typeface="Inter"/>
                        <a:ea typeface="Inter"/>
                        <a:cs typeface="Inter"/>
                        <a:sym typeface="Inter"/>
                      </a:endParaRPr>
                    </a:p>
                  </a:txBody>
                  <a:tcPr marT="109725" marB="109725" marR="109725" marL="1097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999125">
                <a:tc>
                  <a:txBody>
                    <a:bodyPr/>
                    <a:lstStyle/>
                    <a:p>
                      <a:pPr indent="0" lvl="0" marL="0" rtl="0" algn="l">
                        <a:spcBef>
                          <a:spcPts val="0"/>
                        </a:spcBef>
                        <a:spcAft>
                          <a:spcPts val="0"/>
                        </a:spcAft>
                        <a:buNone/>
                      </a:pPr>
                      <a:r>
                        <a:rPr lang="en" sz="1000">
                          <a:latin typeface="Inter"/>
                          <a:ea typeface="Inter"/>
                          <a:cs typeface="Inter"/>
                          <a:sym typeface="Inter"/>
                        </a:rPr>
                        <a:t>Primary Effect:</a:t>
                      </a:r>
                      <a:endParaRPr sz="1000">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rPr lang="en" sz="1000">
                          <a:latin typeface="Inter"/>
                          <a:ea typeface="Inter"/>
                          <a:cs typeface="Inter"/>
                          <a:sym typeface="Inter"/>
                        </a:rPr>
                        <a:t>Secondary Effect 1:</a:t>
                      </a:r>
                      <a:endParaRPr sz="1000">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rPr lang="en" sz="1000">
                          <a:latin typeface="Inter"/>
                          <a:ea typeface="Inter"/>
                          <a:cs typeface="Inter"/>
                          <a:sym typeface="Inter"/>
                        </a:rPr>
                        <a:t>Secondary Effect 2: </a:t>
                      </a:r>
                      <a:endParaRPr sz="1000">
                        <a:latin typeface="Inter"/>
                        <a:ea typeface="Inter"/>
                        <a:cs typeface="Inter"/>
                        <a:sym typeface="Inter"/>
                      </a:endParaRPr>
                    </a:p>
                  </a:txBody>
                  <a:tcPr marT="109725" marB="109725" marR="109725" marL="1097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t/>
                      </a:r>
                      <a:endParaRPr sz="1000">
                        <a:latin typeface="Inter"/>
                        <a:ea typeface="Inter"/>
                        <a:cs typeface="Inter"/>
                        <a:sym typeface="Inter"/>
                      </a:endParaRPr>
                    </a:p>
                  </a:txBody>
                  <a:tcPr marT="109725" marB="109725" marR="109725" marL="1097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201" name="Google Shape;201;p49"/>
          <p:cNvSpPr txBox="1"/>
          <p:nvPr/>
        </p:nvSpPr>
        <p:spPr>
          <a:xfrm>
            <a:off x="469050" y="6657863"/>
            <a:ext cx="1138200" cy="400200"/>
          </a:xfrm>
          <a:prstGeom prst="rect">
            <a:avLst/>
          </a:prstGeom>
          <a:noFill/>
          <a:ln cap="flat" cmpd="sng" w="19050">
            <a:solidFill>
              <a:schemeClr val="accent1"/>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None/>
            </a:pPr>
            <a:r>
              <a:rPr b="1" lang="en">
                <a:latin typeface="Plus Jakarta Sans"/>
                <a:ea typeface="Plus Jakarta Sans"/>
                <a:cs typeface="Plus Jakarta Sans"/>
                <a:sym typeface="Plus Jakarta Sans"/>
              </a:rPr>
              <a:t>Practice!</a:t>
            </a:r>
            <a:endParaRPr b="1">
              <a:latin typeface="Plus Jakarta Sans"/>
              <a:ea typeface="Plus Jakarta Sans"/>
              <a:cs typeface="Plus Jakarta Sans"/>
              <a:sym typeface="Plus Jakarta Sans"/>
            </a:endParaRPr>
          </a:p>
        </p:txBody>
      </p:sp>
      <p:sp>
        <p:nvSpPr>
          <p:cNvPr id="190" name="Google Shape;190;p49"/>
          <p:cNvSpPr txBox="1"/>
          <p:nvPr/>
        </p:nvSpPr>
        <p:spPr>
          <a:xfrm>
            <a:off x="5392650" y="4925375"/>
            <a:ext cx="1884900" cy="1275300"/>
          </a:xfrm>
          <a:prstGeom prst="rect">
            <a:avLst/>
          </a:prstGeom>
          <a:solidFill>
            <a:srgbClr val="EFFEF9"/>
          </a:solidFill>
          <a:ln cap="flat" cmpd="sng" w="9525">
            <a:solidFill>
              <a:schemeClr val="dk1"/>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None/>
            </a:pPr>
            <a:r>
              <a:rPr lang="en" sz="1200">
                <a:solidFill>
                  <a:srgbClr val="000000"/>
                </a:solidFill>
                <a:latin typeface="Plus Jakarta Sans"/>
                <a:ea typeface="Plus Jakarta Sans"/>
                <a:cs typeface="Plus Jakarta Sans"/>
                <a:sym typeface="Plus Jakarta Sans"/>
              </a:rPr>
              <a:t>When </a:t>
            </a:r>
            <a:r>
              <a:rPr lang="en" sz="1200">
                <a:latin typeface="Plus Jakarta Sans"/>
                <a:ea typeface="Plus Jakarta Sans"/>
                <a:cs typeface="Plus Jakarta Sans"/>
                <a:sym typeface="Plus Jakarta Sans"/>
              </a:rPr>
              <a:t>we</a:t>
            </a:r>
            <a:r>
              <a:rPr lang="en" sz="1200">
                <a:solidFill>
                  <a:srgbClr val="000000"/>
                </a:solidFill>
                <a:latin typeface="Plus Jakarta Sans"/>
                <a:ea typeface="Plus Jakarta Sans"/>
                <a:cs typeface="Plus Jakarta Sans"/>
                <a:sym typeface="Plus Jakarta Sans"/>
              </a:rPr>
              <a:t> identify and evaluate multiple </a:t>
            </a:r>
            <a:r>
              <a:rPr lang="en" sz="1200">
                <a:latin typeface="Plus Jakarta Sans"/>
                <a:ea typeface="Plus Jakarta Sans"/>
                <a:cs typeface="Plus Jakarta Sans"/>
                <a:sym typeface="Plus Jakarta Sans"/>
              </a:rPr>
              <a:t>effects</a:t>
            </a:r>
            <a:r>
              <a:rPr lang="en" sz="1200">
                <a:solidFill>
                  <a:srgbClr val="000000"/>
                </a:solidFill>
                <a:latin typeface="Plus Jakarta Sans"/>
                <a:ea typeface="Plus Jakarta Sans"/>
                <a:cs typeface="Plus Jakarta Sans"/>
                <a:sym typeface="Plus Jakarta Sans"/>
              </a:rPr>
              <a:t>, </a:t>
            </a:r>
            <a:r>
              <a:rPr lang="en" sz="1200">
                <a:latin typeface="Plus Jakarta Sans"/>
                <a:ea typeface="Plus Jakarta Sans"/>
                <a:cs typeface="Plus Jakarta Sans"/>
                <a:sym typeface="Plus Jakarta Sans"/>
              </a:rPr>
              <a:t>we</a:t>
            </a:r>
            <a:r>
              <a:rPr lang="en" sz="1200">
                <a:solidFill>
                  <a:srgbClr val="000000"/>
                </a:solidFill>
                <a:latin typeface="Plus Jakarta Sans"/>
                <a:ea typeface="Plus Jakarta Sans"/>
                <a:cs typeface="Plus Jakarta Sans"/>
                <a:sym typeface="Plus Jakarta Sans"/>
              </a:rPr>
              <a:t> </a:t>
            </a:r>
            <a:r>
              <a:rPr lang="en" sz="1200">
                <a:solidFill>
                  <a:srgbClr val="000000"/>
                </a:solidFill>
                <a:latin typeface="Plus Jakarta Sans"/>
                <a:ea typeface="Plus Jakarta Sans"/>
                <a:cs typeface="Plus Jakarta Sans"/>
                <a:sym typeface="Plus Jakarta Sans"/>
              </a:rPr>
              <a:t>uncover</a:t>
            </a:r>
            <a:r>
              <a:rPr lang="en" sz="1200">
                <a:solidFill>
                  <a:srgbClr val="000000"/>
                </a:solidFill>
                <a:latin typeface="Plus Jakarta Sans"/>
                <a:ea typeface="Plus Jakarta Sans"/>
                <a:cs typeface="Plus Jakarta Sans"/>
                <a:sym typeface="Plus Jakarta Sans"/>
              </a:rPr>
              <a:t> the </a:t>
            </a:r>
            <a:r>
              <a:rPr i="1" lang="en" sz="1200">
                <a:solidFill>
                  <a:srgbClr val="000000"/>
                </a:solidFill>
                <a:latin typeface="Plus Jakarta Sans"/>
                <a:ea typeface="Plus Jakarta Sans"/>
                <a:cs typeface="Plus Jakarta Sans"/>
                <a:sym typeface="Plus Jakarta Sans"/>
              </a:rPr>
              <a:t>complexity</a:t>
            </a:r>
            <a:r>
              <a:rPr lang="en" sz="1200">
                <a:solidFill>
                  <a:srgbClr val="000000"/>
                </a:solidFill>
                <a:latin typeface="Plus Jakarta Sans"/>
                <a:ea typeface="Plus Jakarta Sans"/>
                <a:cs typeface="Plus Jakarta Sans"/>
                <a:sym typeface="Plus Jakarta Sans"/>
              </a:rPr>
              <a:t> of the past.</a:t>
            </a:r>
            <a:endParaRPr sz="1700">
              <a:latin typeface="Plus Jakarta Sans"/>
              <a:ea typeface="Plus Jakarta Sans"/>
              <a:cs typeface="Plus Jakarta Sans"/>
              <a:sym typeface="Plus Jakarta Sans"/>
            </a:endParaRPr>
          </a:p>
        </p:txBody>
      </p:sp>
      <p:cxnSp>
        <p:nvCxnSpPr>
          <p:cNvPr id="202" name="Google Shape;202;p49"/>
          <p:cNvCxnSpPr>
            <a:stCxn id="203" idx="3"/>
            <a:endCxn id="193" idx="1"/>
          </p:cNvCxnSpPr>
          <p:nvPr/>
        </p:nvCxnSpPr>
        <p:spPr>
          <a:xfrm>
            <a:off x="2184150" y="4829963"/>
            <a:ext cx="583800" cy="0"/>
          </a:xfrm>
          <a:prstGeom prst="straightConnector1">
            <a:avLst/>
          </a:prstGeom>
          <a:noFill/>
          <a:ln cap="flat" cmpd="sng" w="19050">
            <a:solidFill>
              <a:schemeClr val="dk1"/>
            </a:solidFill>
            <a:prstDash val="solid"/>
            <a:round/>
            <a:headEnd len="med" w="med" type="none"/>
            <a:tailEnd len="med" w="med" type="triangle"/>
          </a:ln>
        </p:spPr>
      </p:cxnSp>
      <p:sp>
        <p:nvSpPr>
          <p:cNvPr id="192" name="Google Shape;192;p49"/>
          <p:cNvSpPr txBox="1"/>
          <p:nvPr/>
        </p:nvSpPr>
        <p:spPr>
          <a:xfrm>
            <a:off x="5392650" y="3435925"/>
            <a:ext cx="1884900" cy="1275300"/>
          </a:xfrm>
          <a:prstGeom prst="rect">
            <a:avLst/>
          </a:prstGeom>
          <a:noFill/>
          <a:ln cap="flat" cmpd="sng" w="9525">
            <a:solidFill>
              <a:srgbClr val="9E9E9E"/>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Clr>
                <a:srgbClr val="000000"/>
              </a:buClr>
              <a:buSzPts val="1100"/>
              <a:buFont typeface="Arial"/>
              <a:buNone/>
            </a:pPr>
            <a:r>
              <a:rPr lang="en" sz="1200">
                <a:solidFill>
                  <a:srgbClr val="000000"/>
                </a:solidFill>
                <a:latin typeface="Inter"/>
                <a:ea typeface="Inter"/>
                <a:cs typeface="Inter"/>
                <a:sym typeface="Inter"/>
              </a:rPr>
              <a:t>To better understand an event it is always helpful to identify smaller </a:t>
            </a:r>
            <a:r>
              <a:rPr lang="en" sz="1200">
                <a:latin typeface="Inter"/>
                <a:ea typeface="Inter"/>
                <a:cs typeface="Inter"/>
                <a:sym typeface="Inter"/>
              </a:rPr>
              <a:t>effects</a:t>
            </a:r>
            <a:r>
              <a:rPr lang="en" sz="1200">
                <a:solidFill>
                  <a:srgbClr val="000000"/>
                </a:solidFill>
                <a:latin typeface="Inter"/>
                <a:ea typeface="Inter"/>
                <a:cs typeface="Inter"/>
                <a:sym typeface="Inter"/>
              </a:rPr>
              <a:t> </a:t>
            </a:r>
            <a:r>
              <a:rPr lang="en" sz="1200">
                <a:latin typeface="Inter"/>
                <a:ea typeface="Inter"/>
                <a:cs typeface="Inter"/>
                <a:sym typeface="Inter"/>
              </a:rPr>
              <a:t>of</a:t>
            </a:r>
            <a:r>
              <a:rPr lang="en" sz="1200">
                <a:solidFill>
                  <a:srgbClr val="000000"/>
                </a:solidFill>
                <a:latin typeface="Inter"/>
                <a:ea typeface="Inter"/>
                <a:cs typeface="Inter"/>
                <a:sym typeface="Inter"/>
              </a:rPr>
              <a:t> it.</a:t>
            </a:r>
            <a:endParaRPr sz="1200">
              <a:latin typeface="Inter"/>
              <a:ea typeface="Inter"/>
              <a:cs typeface="Inter"/>
              <a:sym typeface="Inter"/>
            </a:endParaRPr>
          </a:p>
        </p:txBody>
      </p:sp>
      <p:sp>
        <p:nvSpPr>
          <p:cNvPr id="204" name="Google Shape;204;p49"/>
          <p:cNvSpPr txBox="1"/>
          <p:nvPr/>
        </p:nvSpPr>
        <p:spPr>
          <a:xfrm>
            <a:off x="5392650" y="2697275"/>
            <a:ext cx="1884900" cy="550500"/>
          </a:xfrm>
          <a:prstGeom prst="rect">
            <a:avLst/>
          </a:prstGeom>
          <a:noFill/>
          <a:ln cap="flat" cmpd="sng" w="9525">
            <a:solidFill>
              <a:srgbClr val="9E9E9E"/>
            </a:solidFill>
            <a:prstDash val="solid"/>
            <a:round/>
            <a:headEnd len="sm" w="sm" type="none"/>
            <a:tailEnd len="sm" w="sm" type="none"/>
          </a:ln>
        </p:spPr>
        <p:txBody>
          <a:bodyPr anchorCtr="0" anchor="ctr" bIns="109725" lIns="109725" spcFirstLastPara="1" rIns="109725" wrap="square" tIns="109725">
            <a:noAutofit/>
          </a:bodyPr>
          <a:lstStyle/>
          <a:p>
            <a:pPr indent="0" lvl="0" marL="0" rtl="0" algn="l">
              <a:spcBef>
                <a:spcPts val="0"/>
              </a:spcBef>
              <a:spcAft>
                <a:spcPts val="0"/>
              </a:spcAft>
              <a:buNone/>
            </a:pPr>
            <a:r>
              <a:rPr b="1" lang="en">
                <a:latin typeface="Inter"/>
                <a:ea typeface="Inter"/>
                <a:cs typeface="Inter"/>
                <a:sym typeface="Inter"/>
              </a:rPr>
              <a:t>Secondary Effects</a:t>
            </a:r>
            <a:endParaRPr b="1">
              <a:latin typeface="Inter"/>
              <a:ea typeface="Inter"/>
              <a:cs typeface="Inter"/>
              <a:sym typeface="Inter"/>
            </a:endParaRPr>
          </a:p>
        </p:txBody>
      </p:sp>
      <p:sp>
        <p:nvSpPr>
          <p:cNvPr id="205" name="Google Shape;205;p49"/>
          <p:cNvSpPr txBox="1"/>
          <p:nvPr/>
        </p:nvSpPr>
        <p:spPr>
          <a:xfrm>
            <a:off x="635250" y="2697275"/>
            <a:ext cx="2040900" cy="431100"/>
          </a:xfrm>
          <a:prstGeom prst="rect">
            <a:avLst/>
          </a:prstGeom>
          <a:noFill/>
          <a:ln cap="flat" cmpd="sng" w="19050">
            <a:solidFill>
              <a:srgbClr val="6484F3"/>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300">
                <a:latin typeface="Inter"/>
                <a:ea typeface="Inter"/>
                <a:cs typeface="Inter"/>
                <a:sym typeface="Inter"/>
              </a:rPr>
              <a:t>What is the impact?</a:t>
            </a:r>
            <a:endParaRPr sz="1300">
              <a:latin typeface="Inter"/>
              <a:ea typeface="Inter"/>
              <a:cs typeface="Inter"/>
              <a:sym typeface="Inter"/>
            </a:endParaRPr>
          </a:p>
        </p:txBody>
      </p:sp>
      <p:pic>
        <p:nvPicPr>
          <p:cNvPr id="206" name="Google Shape;206;p49"/>
          <p:cNvPicPr preferRelativeResize="0"/>
          <p:nvPr/>
        </p:nvPicPr>
        <p:blipFill>
          <a:blip r:embed="rId5">
            <a:alphaModFix/>
          </a:blip>
          <a:stretch>
            <a:fillRect/>
          </a:stretch>
        </p:blipFill>
        <p:spPr>
          <a:xfrm>
            <a:off x="469050" y="1434987"/>
            <a:ext cx="1056525" cy="1056525"/>
          </a:xfrm>
          <a:prstGeom prst="rect">
            <a:avLst/>
          </a:prstGeom>
          <a:noFill/>
          <a:ln>
            <a:noFill/>
          </a:ln>
        </p:spPr>
      </p:pic>
      <p:sp>
        <p:nvSpPr>
          <p:cNvPr id="203" name="Google Shape;203;p49"/>
          <p:cNvSpPr txBox="1"/>
          <p:nvPr/>
        </p:nvSpPr>
        <p:spPr>
          <a:xfrm>
            <a:off x="562650" y="3969263"/>
            <a:ext cx="1621500" cy="1721400"/>
          </a:xfrm>
          <a:prstGeom prst="rect">
            <a:avLst/>
          </a:prstGeom>
          <a:solidFill>
            <a:schemeClr val="lt1"/>
          </a:solidFill>
          <a:ln cap="flat" cmpd="sng" w="9525">
            <a:solidFill>
              <a:schemeClr val="dk1"/>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None/>
            </a:pPr>
            <a:r>
              <a:rPr b="1" lang="en" sz="1700">
                <a:solidFill>
                  <a:schemeClr val="dk1"/>
                </a:solidFill>
                <a:latin typeface="Inter"/>
                <a:ea typeface="Inter"/>
                <a:cs typeface="Inter"/>
                <a:sym typeface="Inter"/>
              </a:rPr>
              <a:t>Historical Event</a:t>
            </a:r>
            <a:endParaRPr b="1" sz="1500">
              <a:solidFill>
                <a:schemeClr val="dk1"/>
              </a:solidFill>
              <a:latin typeface="Inter"/>
              <a:ea typeface="Inter"/>
              <a:cs typeface="Inter"/>
              <a:sym typeface="Inter"/>
            </a:endParaRPr>
          </a:p>
        </p:txBody>
      </p:sp>
      <p:sp>
        <p:nvSpPr>
          <p:cNvPr id="207" name="Google Shape;207;p49"/>
          <p:cNvSpPr txBox="1"/>
          <p:nvPr/>
        </p:nvSpPr>
        <p:spPr>
          <a:xfrm>
            <a:off x="330000" y="1002288"/>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328" name="Shape 328"/>
        <p:cNvGrpSpPr/>
        <p:nvPr/>
      </p:nvGrpSpPr>
      <p:grpSpPr>
        <a:xfrm>
          <a:off x="0" y="0"/>
          <a:ext cx="0" cy="0"/>
          <a:chOff x="0" y="0"/>
          <a:chExt cx="0" cy="0"/>
        </a:xfrm>
      </p:grpSpPr>
      <p:sp>
        <p:nvSpPr>
          <p:cNvPr id="329" name="Google Shape;329;p58"/>
          <p:cNvSpPr txBox="1"/>
          <p:nvPr/>
        </p:nvSpPr>
        <p:spPr>
          <a:xfrm>
            <a:off x="438750" y="5119825"/>
            <a:ext cx="6894900" cy="4228500"/>
          </a:xfrm>
          <a:prstGeom prst="rect">
            <a:avLst/>
          </a:prstGeom>
          <a:noFill/>
          <a:ln cap="flat" cmpd="sng" w="28575">
            <a:solidFill>
              <a:srgbClr val="B7B7B7"/>
            </a:solidFill>
            <a:prstDash val="solid"/>
            <a:round/>
            <a:headEnd len="sm" w="sm" type="none"/>
            <a:tailEnd len="sm" w="sm" type="none"/>
          </a:ln>
        </p:spPr>
        <p:txBody>
          <a:bodyPr anchorCtr="0" anchor="t" bIns="116050" lIns="116050" spcFirstLastPara="1" rIns="116050" wrap="square" tIns="116050">
            <a:noAutofit/>
          </a:bodyPr>
          <a:lstStyle/>
          <a:p>
            <a:pPr indent="0" lvl="0" marL="0" rtl="0" algn="l">
              <a:spcBef>
                <a:spcPts val="0"/>
              </a:spcBef>
              <a:spcAft>
                <a:spcPts val="0"/>
              </a:spcAft>
              <a:buClr>
                <a:schemeClr val="dk1"/>
              </a:buClr>
              <a:buSzPts val="1200"/>
              <a:buFont typeface="Arial"/>
              <a:buNone/>
            </a:pPr>
            <a:r>
              <a:rPr lang="en">
                <a:solidFill>
                  <a:schemeClr val="dk1"/>
                </a:solidFill>
                <a:latin typeface="Inter"/>
                <a:ea typeface="Inter"/>
                <a:cs typeface="Inter"/>
                <a:sym typeface="Inter"/>
              </a:rPr>
              <a:t>    2.   </a:t>
            </a:r>
            <a:r>
              <a:rPr lang="en" sz="1500">
                <a:solidFill>
                  <a:schemeClr val="dk1"/>
                </a:solidFill>
                <a:latin typeface="Inter"/>
                <a:ea typeface="Inter"/>
                <a:cs typeface="Inter"/>
                <a:sym typeface="Inter"/>
              </a:rPr>
              <a:t>Historians rank effects to establish which effects are more significant. Using both the historical context and primary source, explain why one of the statements you chose represents a more significant</a:t>
            </a:r>
            <a:r>
              <a:rPr lang="en" sz="1500">
                <a:solidFill>
                  <a:schemeClr val="dk1"/>
                </a:solidFill>
                <a:highlight>
                  <a:schemeClr val="lt1"/>
                </a:highlight>
                <a:latin typeface="Inter"/>
                <a:ea typeface="Inter"/>
                <a:cs typeface="Inter"/>
                <a:sym typeface="Inter"/>
              </a:rPr>
              <a:t> effect of European exploration on indigenous populations in the Americas.</a:t>
            </a:r>
            <a:r>
              <a:rPr lang="en" sz="1500">
                <a:solidFill>
                  <a:schemeClr val="dk1"/>
                </a:solidFill>
                <a:latin typeface="Inter"/>
                <a:ea typeface="Inter"/>
                <a:cs typeface="Inter"/>
                <a:sym typeface="Inter"/>
              </a:rPr>
              <a:t> Cite evidence.</a:t>
            </a:r>
            <a:endParaRPr sz="1500">
              <a:solidFill>
                <a:schemeClr val="dk1"/>
              </a:solidFill>
              <a:latin typeface="Inter"/>
              <a:ea typeface="Inter"/>
              <a:cs typeface="Inter"/>
              <a:sym typeface="Inter"/>
            </a:endParaRPr>
          </a:p>
          <a:p>
            <a:pPr indent="457200" lvl="0" marL="0" rtl="0" algn="l">
              <a:spcBef>
                <a:spcPts val="0"/>
              </a:spcBef>
              <a:spcAft>
                <a:spcPts val="0"/>
              </a:spcAft>
              <a:buClr>
                <a:schemeClr val="dk1"/>
              </a:buClr>
              <a:buSzPts val="1200"/>
              <a:buFont typeface="Arial"/>
              <a:buNone/>
            </a:pPr>
            <a:r>
              <a:rPr b="1" lang="en">
                <a:solidFill>
                  <a:schemeClr val="accent1"/>
                </a:solidFill>
                <a:latin typeface="Inter"/>
                <a:ea typeface="Inter"/>
                <a:cs typeface="Inter"/>
                <a:sym typeface="Inter"/>
              </a:rPr>
              <a:t>Based on this historical context and primary source provided, Choice A and Choice C are clear examples of how European exploration affected indigenous populations in the Americas. (Choice B is a true statement, but evidence for it can is only available in the historical context section). However, when looking at the historical context and primary source, Choice C is a more significant example of how European exploration affected indigenous populations in the Americas. The historical context mentions the “devastation” of indigenous peoples. Additionally, the primary source depicts brutal killings of indigenous Americans in both visual and written forms. However, a case can be made that choice A is the most significant impact, since both the historical context and the primary source address subjection and European motivation for that subjection. Students who justify either choice with both texts can receive full credit.</a:t>
            </a:r>
            <a:endParaRPr>
              <a:solidFill>
                <a:schemeClr val="accent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t/>
            </a:r>
            <a:endParaRPr b="1">
              <a:solidFill>
                <a:schemeClr val="accent1"/>
              </a:solidFill>
              <a:latin typeface="Inter"/>
              <a:ea typeface="Inter"/>
              <a:cs typeface="Inter"/>
              <a:sym typeface="Inter"/>
            </a:endParaRPr>
          </a:p>
        </p:txBody>
      </p:sp>
      <p:sp>
        <p:nvSpPr>
          <p:cNvPr id="330" name="Google Shape;330;p58"/>
          <p:cNvSpPr txBox="1"/>
          <p:nvPr/>
        </p:nvSpPr>
        <p:spPr>
          <a:xfrm>
            <a:off x="457750" y="568200"/>
            <a:ext cx="6801000" cy="4702800"/>
          </a:xfrm>
          <a:prstGeom prst="rect">
            <a:avLst/>
          </a:prstGeom>
          <a:noFill/>
          <a:ln>
            <a:noFill/>
          </a:ln>
        </p:spPr>
        <p:txBody>
          <a:bodyPr anchorCtr="0" anchor="t" bIns="96675" lIns="96675" spcFirstLastPara="1" rIns="96675" wrap="square" tIns="96675">
            <a:noAutofit/>
          </a:bodyPr>
          <a:lstStyle/>
          <a:p>
            <a:pPr indent="-323850" lvl="0" marL="457200" rtl="0" algn="l">
              <a:spcBef>
                <a:spcPts val="0"/>
              </a:spcBef>
              <a:spcAft>
                <a:spcPts val="0"/>
              </a:spcAft>
              <a:buClr>
                <a:schemeClr val="dk1"/>
              </a:buClr>
              <a:buSzPts val="1500"/>
              <a:buFont typeface="Work Sans"/>
              <a:buAutoNum type="arabicPeriod"/>
            </a:pPr>
            <a:r>
              <a:rPr lang="en" sz="1500">
                <a:solidFill>
                  <a:schemeClr val="dk1"/>
                </a:solidFill>
                <a:highlight>
                  <a:schemeClr val="lt1"/>
                </a:highlight>
                <a:latin typeface="Inter"/>
                <a:ea typeface="Inter"/>
                <a:cs typeface="Inter"/>
                <a:sym typeface="Inter"/>
              </a:rPr>
              <a:t>Using both the historical context </a:t>
            </a:r>
            <a:r>
              <a:rPr i="1" lang="en" sz="1500">
                <a:solidFill>
                  <a:schemeClr val="dk1"/>
                </a:solidFill>
                <a:highlight>
                  <a:schemeClr val="lt1"/>
                </a:highlight>
                <a:latin typeface="Inter"/>
                <a:ea typeface="Inter"/>
                <a:cs typeface="Inter"/>
                <a:sym typeface="Inter"/>
              </a:rPr>
              <a:t>and</a:t>
            </a:r>
            <a:r>
              <a:rPr lang="en" sz="1500">
                <a:solidFill>
                  <a:schemeClr val="dk1"/>
                </a:solidFill>
                <a:highlight>
                  <a:schemeClr val="lt1"/>
                </a:highlight>
                <a:latin typeface="Inter"/>
                <a:ea typeface="Inter"/>
                <a:cs typeface="Inter"/>
                <a:sym typeface="Inter"/>
              </a:rPr>
              <a:t> the primary source, select the </a:t>
            </a:r>
            <a:r>
              <a:rPr b="1" i="1" lang="en" sz="1500">
                <a:solidFill>
                  <a:schemeClr val="dk1"/>
                </a:solidFill>
                <a:highlight>
                  <a:schemeClr val="lt1"/>
                </a:highlight>
                <a:latin typeface="Inter"/>
                <a:ea typeface="Inter"/>
                <a:cs typeface="Inter"/>
                <a:sym typeface="Inter"/>
              </a:rPr>
              <a:t>two statements </a:t>
            </a:r>
            <a:r>
              <a:rPr lang="en" sz="1500">
                <a:solidFill>
                  <a:schemeClr val="dk1"/>
                </a:solidFill>
                <a:highlight>
                  <a:schemeClr val="lt1"/>
                </a:highlight>
                <a:latin typeface="Inter"/>
                <a:ea typeface="Inter"/>
                <a:cs typeface="Inter"/>
                <a:sym typeface="Inter"/>
              </a:rPr>
              <a:t>that best demonstrate the effects of European exploration on indigenous populations in the Americas.</a:t>
            </a:r>
            <a:endParaRPr sz="1500">
              <a:solidFill>
                <a:schemeClr val="dk1"/>
              </a:solidFill>
              <a:highlight>
                <a:schemeClr val="lt1"/>
              </a:highlight>
              <a:latin typeface="Inter"/>
              <a:ea typeface="Inter"/>
              <a:cs typeface="Inter"/>
              <a:sym typeface="Inter"/>
            </a:endParaRPr>
          </a:p>
          <a:p>
            <a:pPr indent="0" lvl="0" marL="482600" rtl="0" algn="l">
              <a:spcBef>
                <a:spcPts val="0"/>
              </a:spcBef>
              <a:spcAft>
                <a:spcPts val="0"/>
              </a:spcAft>
              <a:buNone/>
            </a:pPr>
            <a:r>
              <a:t/>
            </a:r>
            <a:endParaRPr sz="1500">
              <a:solidFill>
                <a:schemeClr val="dk1"/>
              </a:solidFill>
              <a:highlight>
                <a:schemeClr val="lt1"/>
              </a:highlight>
              <a:latin typeface="Inter"/>
              <a:ea typeface="Inter"/>
              <a:cs typeface="Inter"/>
              <a:sym typeface="Inter"/>
            </a:endParaRPr>
          </a:p>
          <a:p>
            <a:pPr indent="-336550" lvl="0" marL="965200" rtl="0" algn="l">
              <a:spcBef>
                <a:spcPts val="0"/>
              </a:spcBef>
              <a:spcAft>
                <a:spcPts val="0"/>
              </a:spcAft>
              <a:buClr>
                <a:schemeClr val="dk1"/>
              </a:buClr>
              <a:buSzPts val="1500"/>
              <a:buFont typeface="Inter"/>
              <a:buAutoNum type="alphaUcPeriod"/>
            </a:pPr>
            <a:r>
              <a:rPr lang="en" sz="1500">
                <a:solidFill>
                  <a:schemeClr val="dk1"/>
                </a:solidFill>
                <a:highlight>
                  <a:schemeClr val="lt1"/>
                </a:highlight>
                <a:latin typeface="Inter"/>
                <a:ea typeface="Inter"/>
                <a:cs typeface="Inter"/>
                <a:sym typeface="Inter"/>
              </a:rPr>
              <a:t>The arrival of European explorers affected indigenous populations in the Americas because Europeans subjected indigenous populations to their Catholic beliefs and way of life. </a:t>
            </a:r>
            <a:r>
              <a:rPr b="1" lang="en" sz="1500">
                <a:solidFill>
                  <a:schemeClr val="lt1"/>
                </a:solidFill>
                <a:highlight>
                  <a:schemeClr val="accent1"/>
                </a:highlight>
                <a:latin typeface="Inter"/>
                <a:ea typeface="Inter"/>
                <a:cs typeface="Inter"/>
                <a:sym typeface="Inter"/>
              </a:rPr>
              <a:t>(2 points)</a:t>
            </a:r>
            <a:endParaRPr b="1" sz="1500">
              <a:solidFill>
                <a:schemeClr val="lt1"/>
              </a:solidFill>
              <a:highlight>
                <a:schemeClr val="accent1"/>
              </a:highlight>
              <a:latin typeface="Inter"/>
              <a:ea typeface="Inter"/>
              <a:cs typeface="Inter"/>
              <a:sym typeface="Inter"/>
            </a:endParaRPr>
          </a:p>
          <a:p>
            <a:pPr indent="0" lvl="0" marL="1447800" rtl="0" algn="l">
              <a:spcBef>
                <a:spcPts val="0"/>
              </a:spcBef>
              <a:spcAft>
                <a:spcPts val="0"/>
              </a:spcAft>
              <a:buNone/>
            </a:pPr>
            <a:r>
              <a:t/>
            </a:r>
            <a:endParaRPr sz="1500">
              <a:solidFill>
                <a:schemeClr val="dk1"/>
              </a:solidFill>
              <a:highlight>
                <a:schemeClr val="lt1"/>
              </a:highlight>
              <a:latin typeface="Inter"/>
              <a:ea typeface="Inter"/>
              <a:cs typeface="Inter"/>
              <a:sym typeface="Inter"/>
            </a:endParaRPr>
          </a:p>
          <a:p>
            <a:pPr indent="-336550" lvl="0" marL="965200" rtl="0" algn="l">
              <a:spcBef>
                <a:spcPts val="0"/>
              </a:spcBef>
              <a:spcAft>
                <a:spcPts val="0"/>
              </a:spcAft>
              <a:buClr>
                <a:schemeClr val="dk1"/>
              </a:buClr>
              <a:buSzPts val="1500"/>
              <a:buFont typeface="Inter"/>
              <a:buAutoNum type="alphaUcPeriod"/>
            </a:pPr>
            <a:r>
              <a:rPr lang="en" sz="1500">
                <a:solidFill>
                  <a:schemeClr val="dk1"/>
                </a:solidFill>
                <a:highlight>
                  <a:schemeClr val="lt1"/>
                </a:highlight>
                <a:latin typeface="Inter"/>
                <a:ea typeface="Inter"/>
                <a:cs typeface="Inter"/>
                <a:sym typeface="Inter"/>
              </a:rPr>
              <a:t>The arrival of European explorers affected indigenous populations by introducing new plants and goods to America. </a:t>
            </a:r>
            <a:r>
              <a:rPr b="1" lang="en" sz="1500">
                <a:solidFill>
                  <a:schemeClr val="lt1"/>
                </a:solidFill>
                <a:highlight>
                  <a:schemeClr val="accent1"/>
                </a:highlight>
                <a:latin typeface="Inter"/>
                <a:ea typeface="Inter"/>
                <a:cs typeface="Inter"/>
                <a:sym typeface="Inter"/>
              </a:rPr>
              <a:t>(1 points)</a:t>
            </a:r>
            <a:endParaRPr b="1" sz="1500">
              <a:solidFill>
                <a:schemeClr val="lt1"/>
              </a:solidFill>
              <a:highlight>
                <a:schemeClr val="accent1"/>
              </a:highlight>
              <a:latin typeface="Inter"/>
              <a:ea typeface="Inter"/>
              <a:cs typeface="Inter"/>
              <a:sym typeface="Inter"/>
            </a:endParaRPr>
          </a:p>
          <a:p>
            <a:pPr indent="0" lvl="0" marL="1447800" rtl="0" algn="l">
              <a:spcBef>
                <a:spcPts val="0"/>
              </a:spcBef>
              <a:spcAft>
                <a:spcPts val="0"/>
              </a:spcAft>
              <a:buNone/>
            </a:pPr>
            <a:r>
              <a:t/>
            </a:r>
            <a:endParaRPr sz="1500">
              <a:solidFill>
                <a:schemeClr val="dk1"/>
              </a:solidFill>
              <a:highlight>
                <a:schemeClr val="lt1"/>
              </a:highlight>
              <a:latin typeface="Inter"/>
              <a:ea typeface="Inter"/>
              <a:cs typeface="Inter"/>
              <a:sym typeface="Inter"/>
            </a:endParaRPr>
          </a:p>
          <a:p>
            <a:pPr indent="-336550" lvl="0" marL="965200" rtl="0" algn="l">
              <a:spcBef>
                <a:spcPts val="0"/>
              </a:spcBef>
              <a:spcAft>
                <a:spcPts val="0"/>
              </a:spcAft>
              <a:buClr>
                <a:schemeClr val="dk1"/>
              </a:buClr>
              <a:buSzPts val="1500"/>
              <a:buFont typeface="Inter"/>
              <a:buAutoNum type="alphaUcPeriod"/>
            </a:pPr>
            <a:r>
              <a:rPr lang="en" sz="1500">
                <a:solidFill>
                  <a:schemeClr val="dk1"/>
                </a:solidFill>
                <a:highlight>
                  <a:schemeClr val="lt1"/>
                </a:highlight>
                <a:latin typeface="Inter"/>
                <a:ea typeface="Inter"/>
                <a:cs typeface="Inter"/>
                <a:sym typeface="Inter"/>
              </a:rPr>
              <a:t>The arrival of European explorers resulted in the deaths of millions of indigenous people. </a:t>
            </a:r>
            <a:r>
              <a:rPr b="1" lang="en" sz="1500">
                <a:solidFill>
                  <a:schemeClr val="lt1"/>
                </a:solidFill>
                <a:highlight>
                  <a:schemeClr val="accent1"/>
                </a:highlight>
                <a:latin typeface="Inter"/>
                <a:ea typeface="Inter"/>
                <a:cs typeface="Inter"/>
                <a:sym typeface="Inter"/>
              </a:rPr>
              <a:t>(2 point)</a:t>
            </a:r>
            <a:endParaRPr b="1" sz="1500">
              <a:solidFill>
                <a:schemeClr val="lt1"/>
              </a:solidFill>
              <a:highlight>
                <a:schemeClr val="accent1"/>
              </a:highlight>
              <a:latin typeface="Inter"/>
              <a:ea typeface="Inter"/>
              <a:cs typeface="Inter"/>
              <a:sym typeface="Inter"/>
            </a:endParaRPr>
          </a:p>
          <a:p>
            <a:pPr indent="0" lvl="0" marL="1447800" rtl="0" algn="l">
              <a:spcBef>
                <a:spcPts val="0"/>
              </a:spcBef>
              <a:spcAft>
                <a:spcPts val="0"/>
              </a:spcAft>
              <a:buNone/>
            </a:pPr>
            <a:r>
              <a:t/>
            </a:r>
            <a:endParaRPr sz="1500">
              <a:solidFill>
                <a:schemeClr val="dk1"/>
              </a:solidFill>
              <a:highlight>
                <a:schemeClr val="lt1"/>
              </a:highlight>
              <a:latin typeface="Inter"/>
              <a:ea typeface="Inter"/>
              <a:cs typeface="Inter"/>
              <a:sym typeface="Inter"/>
            </a:endParaRPr>
          </a:p>
          <a:p>
            <a:pPr indent="-336550" lvl="0" marL="965200" rtl="0" algn="l">
              <a:spcBef>
                <a:spcPts val="0"/>
              </a:spcBef>
              <a:spcAft>
                <a:spcPts val="0"/>
              </a:spcAft>
              <a:buClr>
                <a:schemeClr val="dk1"/>
              </a:buClr>
              <a:buSzPts val="1500"/>
              <a:buFont typeface="Inter"/>
              <a:buAutoNum type="alphaUcPeriod"/>
            </a:pPr>
            <a:r>
              <a:rPr lang="en" sz="1500">
                <a:solidFill>
                  <a:schemeClr val="dk1"/>
                </a:solidFill>
                <a:highlight>
                  <a:schemeClr val="lt1"/>
                </a:highlight>
                <a:latin typeface="Inter"/>
                <a:ea typeface="Inter"/>
                <a:cs typeface="Inter"/>
                <a:sym typeface="Inter"/>
              </a:rPr>
              <a:t>The arrival of European explorers affected indigenous populations by providing long-lasting and equal friendships between Europeans and indigenous Americans.</a:t>
            </a:r>
            <a:r>
              <a:rPr lang="en" sz="1500">
                <a:solidFill>
                  <a:schemeClr val="dk1"/>
                </a:solidFill>
                <a:latin typeface="Inter"/>
                <a:ea typeface="Inter"/>
                <a:cs typeface="Inter"/>
                <a:sym typeface="Inter"/>
              </a:rPr>
              <a:t> </a:t>
            </a:r>
            <a:r>
              <a:rPr b="1" lang="en" sz="1500">
                <a:solidFill>
                  <a:schemeClr val="lt1"/>
                </a:solidFill>
                <a:highlight>
                  <a:schemeClr val="accent1"/>
                </a:highlight>
                <a:latin typeface="Inter"/>
                <a:ea typeface="Inter"/>
                <a:cs typeface="Inter"/>
                <a:sym typeface="Inter"/>
              </a:rPr>
              <a:t>(0 points)</a:t>
            </a:r>
            <a:endParaRPr sz="1500">
              <a:solidFill>
                <a:schemeClr val="dk1"/>
              </a:solidFill>
              <a:highlight>
                <a:schemeClr val="lt1"/>
              </a:highlight>
              <a:latin typeface="Inter"/>
              <a:ea typeface="Inter"/>
              <a:cs typeface="Inter"/>
              <a:sym typeface="Inter"/>
            </a:endParaRPr>
          </a:p>
          <a:p>
            <a:pPr indent="0" lvl="0" marL="482600" rtl="0" algn="l">
              <a:spcBef>
                <a:spcPts val="0"/>
              </a:spcBef>
              <a:spcAft>
                <a:spcPts val="0"/>
              </a:spcAft>
              <a:buNone/>
            </a:pPr>
            <a:r>
              <a:t/>
            </a:r>
            <a:endParaRPr b="1" sz="1500">
              <a:solidFill>
                <a:schemeClr val="lt1"/>
              </a:solidFill>
              <a:highlight>
                <a:schemeClr val="accent1"/>
              </a:highlight>
              <a:latin typeface="Inter"/>
              <a:ea typeface="Inter"/>
              <a:cs typeface="Inter"/>
              <a:sym typeface="Inter"/>
            </a:endParaRPr>
          </a:p>
        </p:txBody>
      </p:sp>
      <p:sp>
        <p:nvSpPr>
          <p:cNvPr id="331" name="Google Shape;331;p58"/>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rgbClr val="000000"/>
              </a:buClr>
              <a:buSzPts val="1200"/>
              <a:buFont typeface="Arial"/>
              <a:buNone/>
            </a:pPr>
            <a:r>
              <a:rPr lang="en" sz="1900">
                <a:latin typeface="Halant"/>
                <a:ea typeface="Halant"/>
                <a:cs typeface="Halant"/>
                <a:sym typeface="Halant"/>
              </a:rPr>
              <a:t>Teacher Key for Formative Assessment: Causation</a:t>
            </a:r>
            <a:endParaRPr sz="1900">
              <a:latin typeface="Halant"/>
              <a:ea typeface="Halant"/>
              <a:cs typeface="Halant"/>
              <a:sym typeface="Halant"/>
            </a:endParaRPr>
          </a:p>
        </p:txBody>
      </p:sp>
      <p:pic>
        <p:nvPicPr>
          <p:cNvPr id="332" name="Google Shape;332;p58"/>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333" name="Google Shape;333;p5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©2023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334" name="Google Shape;334;p5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338" name="Shape 338"/>
        <p:cNvGrpSpPr/>
        <p:nvPr/>
      </p:nvGrpSpPr>
      <p:grpSpPr>
        <a:xfrm>
          <a:off x="0" y="0"/>
          <a:ext cx="0" cy="0"/>
          <a:chOff x="0" y="0"/>
          <a:chExt cx="0" cy="0"/>
        </a:xfrm>
      </p:grpSpPr>
      <p:sp>
        <p:nvSpPr>
          <p:cNvPr id="339" name="Google Shape;339;p59"/>
          <p:cNvSpPr txBox="1"/>
          <p:nvPr/>
        </p:nvSpPr>
        <p:spPr>
          <a:xfrm>
            <a:off x="1690969" y="902052"/>
            <a:ext cx="4421400" cy="426900"/>
          </a:xfrm>
          <a:prstGeom prst="rect">
            <a:avLst/>
          </a:prstGeom>
          <a:noFill/>
          <a:ln>
            <a:noFill/>
          </a:ln>
        </p:spPr>
        <p:txBody>
          <a:bodyPr anchorCtr="0" anchor="t" bIns="96675" lIns="96675" spcFirstLastPara="1" rIns="96675" wrap="square" tIns="96675">
            <a:noAutofit/>
          </a:bodyPr>
          <a:lstStyle/>
          <a:p>
            <a:pPr indent="-361950" lvl="0" marL="482600" rtl="0" algn="ctr">
              <a:spcBef>
                <a:spcPts val="0"/>
              </a:spcBef>
              <a:spcAft>
                <a:spcPts val="0"/>
              </a:spcAft>
              <a:buClr>
                <a:schemeClr val="dk1"/>
              </a:buClr>
              <a:buSzPts val="1900"/>
              <a:buFont typeface="Plus Jakarta Sans"/>
              <a:buAutoNum type="arabicPeriod"/>
            </a:pPr>
            <a:r>
              <a:rPr b="1" lang="en" sz="1900">
                <a:solidFill>
                  <a:schemeClr val="dk1"/>
                </a:solidFill>
                <a:latin typeface="Plus Jakarta Sans"/>
                <a:ea typeface="Plus Jakarta Sans"/>
                <a:cs typeface="Plus Jakarta Sans"/>
                <a:sym typeface="Plus Jakarta Sans"/>
              </a:rPr>
              <a:t>Weighted Multiple Choice </a:t>
            </a:r>
            <a:endParaRPr b="1" sz="1900">
              <a:solidFill>
                <a:schemeClr val="dk1"/>
              </a:solidFill>
              <a:latin typeface="Plus Jakarta Sans"/>
              <a:ea typeface="Plus Jakarta Sans"/>
              <a:cs typeface="Plus Jakarta Sans"/>
              <a:sym typeface="Plus Jakarta Sans"/>
            </a:endParaRPr>
          </a:p>
        </p:txBody>
      </p:sp>
      <p:graphicFrame>
        <p:nvGraphicFramePr>
          <p:cNvPr id="340" name="Google Shape;340;p59"/>
          <p:cNvGraphicFramePr/>
          <p:nvPr/>
        </p:nvGraphicFramePr>
        <p:xfrm>
          <a:off x="969478" y="1521929"/>
          <a:ext cx="3000000" cy="3000000"/>
        </p:xfrm>
        <a:graphic>
          <a:graphicData uri="http://schemas.openxmlformats.org/drawingml/2006/table">
            <a:tbl>
              <a:tblPr>
                <a:noFill/>
                <a:tableStyleId>{A821587C-7A72-4984-ADF7-B909CBB08CE0}</a:tableStyleId>
              </a:tblPr>
              <a:tblGrid>
                <a:gridCol w="1466100"/>
                <a:gridCol w="1466100"/>
                <a:gridCol w="1466100"/>
                <a:gridCol w="1466100"/>
              </a:tblGrid>
              <a:tr h="503450">
                <a:tc>
                  <a:txBody>
                    <a:bodyPr/>
                    <a:lstStyle/>
                    <a:p>
                      <a:pPr indent="0" lvl="0" marL="0" rtl="0" algn="l">
                        <a:spcBef>
                          <a:spcPts val="0"/>
                        </a:spcBef>
                        <a:spcAft>
                          <a:spcPts val="0"/>
                        </a:spcAft>
                        <a:buNone/>
                      </a:pPr>
                      <a:r>
                        <a:rPr b="1" lang="en" sz="1500">
                          <a:latin typeface="Inter"/>
                          <a:ea typeface="Inter"/>
                          <a:cs typeface="Inter"/>
                          <a:sym typeface="Inter"/>
                        </a:rPr>
                        <a:t>Choice 1</a:t>
                      </a:r>
                      <a:endParaRPr b="1" sz="1500">
                        <a:latin typeface="Inter"/>
                        <a:ea typeface="Inter"/>
                        <a:cs typeface="Inter"/>
                        <a:sym typeface="Inter"/>
                      </a:endParaRPr>
                    </a:p>
                  </a:txBody>
                  <a:tcPr marT="95775" marB="95775" marR="97150" marL="97150" anchor="ctr">
                    <a:lnL cap="flat" cmpd="sng" w="28575">
                      <a:solidFill>
                        <a:schemeClr val="accent1"/>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28575">
                      <a:solidFill>
                        <a:schemeClr val="accent1"/>
                      </a:solidFill>
                      <a:prstDash val="solid"/>
                      <a:round/>
                      <a:headEnd len="sm" w="sm" type="none"/>
                      <a:tailEnd len="sm" w="sm" type="none"/>
                    </a:lnB>
                  </a:tcPr>
                </a:tc>
                <a:tc>
                  <a:txBody>
                    <a:bodyPr/>
                    <a:lstStyle/>
                    <a:p>
                      <a:pPr indent="0" lvl="0" marL="0" rtl="0" algn="l">
                        <a:spcBef>
                          <a:spcPts val="0"/>
                        </a:spcBef>
                        <a:spcAft>
                          <a:spcPts val="0"/>
                        </a:spcAft>
                        <a:buNone/>
                      </a:pPr>
                      <a:r>
                        <a:rPr lang="en" sz="1300">
                          <a:latin typeface="Inter"/>
                          <a:ea typeface="Inter"/>
                          <a:cs typeface="Inter"/>
                          <a:sym typeface="Inter"/>
                        </a:rPr>
                        <a:t>2 points (Choice A or C)</a:t>
                      </a:r>
                      <a:endParaRPr sz="1300">
                        <a:latin typeface="Inter"/>
                        <a:ea typeface="Inter"/>
                        <a:cs typeface="Inter"/>
                        <a:sym typeface="Inter"/>
                      </a:endParaRPr>
                    </a:p>
                  </a:txBody>
                  <a:tcPr marT="95775" marB="95775" marR="97150" marL="97150" anchor="ctr">
                    <a:lnL cap="flat" cmpd="sng" w="28575">
                      <a:solidFill>
                        <a:schemeClr val="accent1"/>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28575">
                      <a:solidFill>
                        <a:schemeClr val="accent1"/>
                      </a:solidFill>
                      <a:prstDash val="solid"/>
                      <a:round/>
                      <a:headEnd len="sm" w="sm" type="none"/>
                      <a:tailEnd len="sm" w="sm" type="none"/>
                    </a:lnB>
                  </a:tcPr>
                </a:tc>
                <a:tc>
                  <a:txBody>
                    <a:bodyPr/>
                    <a:lstStyle/>
                    <a:p>
                      <a:pPr indent="0" lvl="0" marL="0" rtl="0" algn="l">
                        <a:spcBef>
                          <a:spcPts val="0"/>
                        </a:spcBef>
                        <a:spcAft>
                          <a:spcPts val="0"/>
                        </a:spcAft>
                        <a:buNone/>
                      </a:pPr>
                      <a:r>
                        <a:rPr lang="en" sz="1300">
                          <a:latin typeface="Inter"/>
                          <a:ea typeface="Inter"/>
                          <a:cs typeface="Inter"/>
                          <a:sym typeface="Inter"/>
                        </a:rPr>
                        <a:t>1 point </a:t>
                      </a:r>
                      <a:endParaRPr sz="1300">
                        <a:latin typeface="Inter"/>
                        <a:ea typeface="Inter"/>
                        <a:cs typeface="Inter"/>
                        <a:sym typeface="Inter"/>
                      </a:endParaRPr>
                    </a:p>
                    <a:p>
                      <a:pPr indent="0" lvl="0" marL="0" rtl="0" algn="l">
                        <a:spcBef>
                          <a:spcPts val="0"/>
                        </a:spcBef>
                        <a:spcAft>
                          <a:spcPts val="0"/>
                        </a:spcAft>
                        <a:buNone/>
                      </a:pPr>
                      <a:r>
                        <a:rPr lang="en" sz="1300">
                          <a:latin typeface="Inter"/>
                          <a:ea typeface="Inter"/>
                          <a:cs typeface="Inter"/>
                          <a:sym typeface="Inter"/>
                        </a:rPr>
                        <a:t>(Choice B)</a:t>
                      </a:r>
                      <a:endParaRPr sz="1300">
                        <a:latin typeface="Inter"/>
                        <a:ea typeface="Inter"/>
                        <a:cs typeface="Inter"/>
                        <a:sym typeface="Inter"/>
                      </a:endParaRPr>
                    </a:p>
                  </a:txBody>
                  <a:tcPr marT="95775" marB="95775" marR="97150" marL="97150" anchor="ctr">
                    <a:lnL cap="flat" cmpd="sng" w="28575">
                      <a:solidFill>
                        <a:schemeClr val="accent1"/>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28575">
                      <a:solidFill>
                        <a:schemeClr val="accent1"/>
                      </a:solidFill>
                      <a:prstDash val="solid"/>
                      <a:round/>
                      <a:headEnd len="sm" w="sm" type="none"/>
                      <a:tailEnd len="sm" w="sm" type="none"/>
                    </a:lnB>
                  </a:tcPr>
                </a:tc>
                <a:tc>
                  <a:txBody>
                    <a:bodyPr/>
                    <a:lstStyle/>
                    <a:p>
                      <a:pPr indent="0" lvl="0" marL="0" rtl="0" algn="l">
                        <a:spcBef>
                          <a:spcPts val="0"/>
                        </a:spcBef>
                        <a:spcAft>
                          <a:spcPts val="0"/>
                        </a:spcAft>
                        <a:buNone/>
                      </a:pPr>
                      <a:r>
                        <a:rPr lang="en" sz="1300">
                          <a:latin typeface="Inter"/>
                          <a:ea typeface="Inter"/>
                          <a:cs typeface="Inter"/>
                          <a:sym typeface="Inter"/>
                        </a:rPr>
                        <a:t>0 points (Choice D)</a:t>
                      </a:r>
                      <a:endParaRPr sz="1300">
                        <a:latin typeface="Inter"/>
                        <a:ea typeface="Inter"/>
                        <a:cs typeface="Inter"/>
                        <a:sym typeface="Inter"/>
                      </a:endParaRPr>
                    </a:p>
                  </a:txBody>
                  <a:tcPr marT="95775" marB="95775" marR="97150" marL="97150" anchor="ctr">
                    <a:lnL cap="flat" cmpd="sng" w="28575">
                      <a:solidFill>
                        <a:schemeClr val="accent1"/>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28575">
                      <a:solidFill>
                        <a:schemeClr val="accent1"/>
                      </a:solidFill>
                      <a:prstDash val="solid"/>
                      <a:round/>
                      <a:headEnd len="sm" w="sm" type="none"/>
                      <a:tailEnd len="sm" w="sm" type="none"/>
                    </a:lnB>
                  </a:tcPr>
                </a:tc>
              </a:tr>
              <a:tr h="590225">
                <a:tc>
                  <a:txBody>
                    <a:bodyPr/>
                    <a:lstStyle/>
                    <a:p>
                      <a:pPr indent="0" lvl="0" marL="0" rtl="0" algn="l">
                        <a:spcBef>
                          <a:spcPts val="0"/>
                        </a:spcBef>
                        <a:spcAft>
                          <a:spcPts val="0"/>
                        </a:spcAft>
                        <a:buNone/>
                      </a:pPr>
                      <a:r>
                        <a:rPr b="1" lang="en" sz="1500">
                          <a:latin typeface="Inter"/>
                          <a:ea typeface="Inter"/>
                          <a:cs typeface="Inter"/>
                          <a:sym typeface="Inter"/>
                        </a:rPr>
                        <a:t>Choice 2</a:t>
                      </a:r>
                      <a:endParaRPr b="1" sz="1500">
                        <a:latin typeface="Inter"/>
                        <a:ea typeface="Inter"/>
                        <a:cs typeface="Inter"/>
                        <a:sym typeface="Inter"/>
                      </a:endParaRPr>
                    </a:p>
                  </a:txBody>
                  <a:tcPr marT="95775" marB="95775" marR="97150" marL="97150" anchor="ctr">
                    <a:lnL cap="flat" cmpd="sng" w="28575">
                      <a:solidFill>
                        <a:schemeClr val="accent1"/>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28575">
                      <a:solidFill>
                        <a:schemeClr val="accent1"/>
                      </a:solidFill>
                      <a:prstDash val="solid"/>
                      <a:round/>
                      <a:headEnd len="sm" w="sm" type="none"/>
                      <a:tailEnd len="sm" w="sm" type="none"/>
                    </a:lnB>
                  </a:tcPr>
                </a:tc>
                <a:tc>
                  <a:txBody>
                    <a:bodyPr/>
                    <a:lstStyle/>
                    <a:p>
                      <a:pPr indent="0" lvl="0" marL="0" rtl="0" algn="l">
                        <a:spcBef>
                          <a:spcPts val="0"/>
                        </a:spcBef>
                        <a:spcAft>
                          <a:spcPts val="0"/>
                        </a:spcAft>
                        <a:buNone/>
                      </a:pPr>
                      <a:r>
                        <a:rPr lang="en" sz="1300">
                          <a:latin typeface="Inter"/>
                          <a:ea typeface="Inter"/>
                          <a:cs typeface="Inter"/>
                          <a:sym typeface="Inter"/>
                        </a:rPr>
                        <a:t>2 points (Choice A or C)</a:t>
                      </a:r>
                      <a:endParaRPr sz="1300">
                        <a:latin typeface="Inter"/>
                        <a:ea typeface="Inter"/>
                        <a:cs typeface="Inter"/>
                        <a:sym typeface="Inter"/>
                      </a:endParaRPr>
                    </a:p>
                  </a:txBody>
                  <a:tcPr marT="95775" marB="95775" marR="97150" marL="97150" anchor="ctr">
                    <a:lnL cap="flat" cmpd="sng" w="28575">
                      <a:solidFill>
                        <a:schemeClr val="accent1"/>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28575">
                      <a:solidFill>
                        <a:schemeClr val="accent1"/>
                      </a:solidFill>
                      <a:prstDash val="solid"/>
                      <a:round/>
                      <a:headEnd len="sm" w="sm" type="none"/>
                      <a:tailEnd len="sm" w="sm" type="none"/>
                    </a:lnB>
                  </a:tcPr>
                </a:tc>
                <a:tc>
                  <a:txBody>
                    <a:bodyPr/>
                    <a:lstStyle/>
                    <a:p>
                      <a:pPr indent="0" lvl="0" marL="0" rtl="0" algn="l">
                        <a:spcBef>
                          <a:spcPts val="0"/>
                        </a:spcBef>
                        <a:spcAft>
                          <a:spcPts val="0"/>
                        </a:spcAft>
                        <a:buNone/>
                      </a:pPr>
                      <a:r>
                        <a:rPr lang="en" sz="1300">
                          <a:latin typeface="Inter"/>
                          <a:ea typeface="Inter"/>
                          <a:cs typeface="Inter"/>
                          <a:sym typeface="Inter"/>
                        </a:rPr>
                        <a:t>1 point </a:t>
                      </a:r>
                      <a:endParaRPr sz="1300">
                        <a:latin typeface="Inter"/>
                        <a:ea typeface="Inter"/>
                        <a:cs typeface="Inter"/>
                        <a:sym typeface="Inter"/>
                      </a:endParaRPr>
                    </a:p>
                    <a:p>
                      <a:pPr indent="0" lvl="0" marL="0" rtl="0" algn="l">
                        <a:spcBef>
                          <a:spcPts val="0"/>
                        </a:spcBef>
                        <a:spcAft>
                          <a:spcPts val="0"/>
                        </a:spcAft>
                        <a:buNone/>
                      </a:pPr>
                      <a:r>
                        <a:rPr lang="en" sz="1300">
                          <a:latin typeface="Inter"/>
                          <a:ea typeface="Inter"/>
                          <a:cs typeface="Inter"/>
                          <a:sym typeface="Inter"/>
                        </a:rPr>
                        <a:t>(Choice B)</a:t>
                      </a:r>
                      <a:endParaRPr sz="1300">
                        <a:latin typeface="Inter"/>
                        <a:ea typeface="Inter"/>
                        <a:cs typeface="Inter"/>
                        <a:sym typeface="Inter"/>
                      </a:endParaRPr>
                    </a:p>
                  </a:txBody>
                  <a:tcPr marT="95775" marB="95775" marR="97150" marL="97150" anchor="ctr">
                    <a:lnL cap="flat" cmpd="sng" w="28575">
                      <a:solidFill>
                        <a:schemeClr val="accent1"/>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28575">
                      <a:solidFill>
                        <a:schemeClr val="accent1"/>
                      </a:solidFill>
                      <a:prstDash val="solid"/>
                      <a:round/>
                      <a:headEnd len="sm" w="sm" type="none"/>
                      <a:tailEnd len="sm" w="sm" type="none"/>
                    </a:lnB>
                  </a:tcPr>
                </a:tc>
                <a:tc>
                  <a:txBody>
                    <a:bodyPr/>
                    <a:lstStyle/>
                    <a:p>
                      <a:pPr indent="0" lvl="0" marL="0" rtl="0" algn="l">
                        <a:spcBef>
                          <a:spcPts val="0"/>
                        </a:spcBef>
                        <a:spcAft>
                          <a:spcPts val="0"/>
                        </a:spcAft>
                        <a:buNone/>
                      </a:pPr>
                      <a:r>
                        <a:rPr lang="en" sz="1300">
                          <a:latin typeface="Inter"/>
                          <a:ea typeface="Inter"/>
                          <a:cs typeface="Inter"/>
                          <a:sym typeface="Inter"/>
                        </a:rPr>
                        <a:t>0 points (Choice D)</a:t>
                      </a:r>
                      <a:endParaRPr sz="1300">
                        <a:latin typeface="Inter"/>
                        <a:ea typeface="Inter"/>
                        <a:cs typeface="Inter"/>
                        <a:sym typeface="Inter"/>
                      </a:endParaRPr>
                    </a:p>
                  </a:txBody>
                  <a:tcPr marT="95775" marB="95775" marR="97150" marL="97150" anchor="ctr">
                    <a:lnL cap="flat" cmpd="sng" w="28575">
                      <a:solidFill>
                        <a:schemeClr val="accent1"/>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28575">
                      <a:solidFill>
                        <a:schemeClr val="accent1"/>
                      </a:solidFill>
                      <a:prstDash val="solid"/>
                      <a:round/>
                      <a:headEnd len="sm" w="sm" type="none"/>
                      <a:tailEnd len="sm" w="sm" type="none"/>
                    </a:lnB>
                  </a:tcPr>
                </a:tc>
              </a:tr>
              <a:tr h="513825">
                <a:tc gridSpan="4">
                  <a:txBody>
                    <a:bodyPr/>
                    <a:lstStyle/>
                    <a:p>
                      <a:pPr indent="0" lvl="0" marL="0" rtl="0" algn="r">
                        <a:spcBef>
                          <a:spcPts val="0"/>
                        </a:spcBef>
                        <a:spcAft>
                          <a:spcPts val="0"/>
                        </a:spcAft>
                        <a:buNone/>
                      </a:pPr>
                      <a:r>
                        <a:rPr b="1" lang="en" sz="1500">
                          <a:latin typeface="Inter"/>
                          <a:ea typeface="Inter"/>
                          <a:cs typeface="Inter"/>
                          <a:sym typeface="Inter"/>
                        </a:rPr>
                        <a:t>Subtotal:    _______/ 4</a:t>
                      </a:r>
                      <a:endParaRPr b="1" sz="1500">
                        <a:latin typeface="Inter"/>
                        <a:ea typeface="Inter"/>
                        <a:cs typeface="Inter"/>
                        <a:sym typeface="Inter"/>
                      </a:endParaRPr>
                    </a:p>
                  </a:txBody>
                  <a:tcPr marT="95775" marB="95775" marR="97150" marL="97150" anchor="ctr">
                    <a:lnL cap="flat" cmpd="sng" w="28575">
                      <a:solidFill>
                        <a:schemeClr val="accent1"/>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28575">
                      <a:solidFill>
                        <a:schemeClr val="accent1"/>
                      </a:solidFill>
                      <a:prstDash val="solid"/>
                      <a:round/>
                      <a:headEnd len="sm" w="sm" type="none"/>
                      <a:tailEnd len="sm" w="sm" type="none"/>
                    </a:lnB>
                  </a:tcPr>
                </a:tc>
                <a:tc hMerge="1"/>
                <a:tc hMerge="1"/>
                <a:tc hMerge="1"/>
              </a:tr>
            </a:tbl>
          </a:graphicData>
        </a:graphic>
      </p:graphicFrame>
      <p:sp>
        <p:nvSpPr>
          <p:cNvPr id="341" name="Google Shape;341;p59"/>
          <p:cNvSpPr txBox="1"/>
          <p:nvPr/>
        </p:nvSpPr>
        <p:spPr>
          <a:xfrm>
            <a:off x="1250456" y="3869538"/>
            <a:ext cx="5302500" cy="426900"/>
          </a:xfrm>
          <a:prstGeom prst="rect">
            <a:avLst/>
          </a:prstGeom>
          <a:noFill/>
          <a:ln>
            <a:noFill/>
          </a:ln>
        </p:spPr>
        <p:txBody>
          <a:bodyPr anchorCtr="0" anchor="t" bIns="96675" lIns="96675" spcFirstLastPara="1" rIns="96675" wrap="square" tIns="96675">
            <a:noAutofit/>
          </a:bodyPr>
          <a:lstStyle/>
          <a:p>
            <a:pPr indent="0" lvl="0" marL="0" rtl="0" algn="l">
              <a:spcBef>
                <a:spcPts val="0"/>
              </a:spcBef>
              <a:spcAft>
                <a:spcPts val="0"/>
              </a:spcAft>
              <a:buNone/>
            </a:pPr>
            <a:r>
              <a:rPr b="1" lang="en" sz="1900">
                <a:solidFill>
                  <a:schemeClr val="dk1"/>
                </a:solidFill>
                <a:latin typeface="Plus Jakarta Sans"/>
                <a:ea typeface="Plus Jakarta Sans"/>
                <a:cs typeface="Plus Jakarta Sans"/>
                <a:sym typeface="Plus Jakarta Sans"/>
              </a:rPr>
              <a:t>2.    Short Answer: More Significant Effect</a:t>
            </a:r>
            <a:endParaRPr b="1" sz="1900">
              <a:solidFill>
                <a:schemeClr val="dk1"/>
              </a:solidFill>
              <a:latin typeface="Plus Jakarta Sans"/>
              <a:ea typeface="Plus Jakarta Sans"/>
              <a:cs typeface="Plus Jakarta Sans"/>
              <a:sym typeface="Plus Jakarta Sans"/>
            </a:endParaRPr>
          </a:p>
        </p:txBody>
      </p:sp>
      <p:graphicFrame>
        <p:nvGraphicFramePr>
          <p:cNvPr id="342" name="Google Shape;342;p59"/>
          <p:cNvGraphicFramePr/>
          <p:nvPr/>
        </p:nvGraphicFramePr>
        <p:xfrm>
          <a:off x="559991" y="4439260"/>
          <a:ext cx="3000000" cy="3000000"/>
        </p:xfrm>
        <a:graphic>
          <a:graphicData uri="http://schemas.openxmlformats.org/drawingml/2006/table">
            <a:tbl>
              <a:tblPr>
                <a:noFill/>
                <a:tableStyleId>{A821587C-7A72-4984-ADF7-B909CBB08CE0}</a:tableStyleId>
              </a:tblPr>
              <a:tblGrid>
                <a:gridCol w="1670825"/>
                <a:gridCol w="1670825"/>
                <a:gridCol w="1670825"/>
                <a:gridCol w="1670825"/>
              </a:tblGrid>
              <a:tr h="511550">
                <a:tc>
                  <a:txBody>
                    <a:bodyPr/>
                    <a:lstStyle/>
                    <a:p>
                      <a:pPr indent="0" lvl="0" marL="0" rtl="0" algn="l">
                        <a:spcBef>
                          <a:spcPts val="0"/>
                        </a:spcBef>
                        <a:spcAft>
                          <a:spcPts val="0"/>
                        </a:spcAft>
                        <a:buNone/>
                      </a:pPr>
                      <a:r>
                        <a:rPr lang="en" sz="1500">
                          <a:latin typeface="Inter"/>
                          <a:ea typeface="Inter"/>
                          <a:cs typeface="Inter"/>
                          <a:sym typeface="Inter"/>
                        </a:rPr>
                        <a:t>3 points</a:t>
                      </a:r>
                      <a:endParaRPr sz="1500">
                        <a:latin typeface="Inter"/>
                        <a:ea typeface="Inter"/>
                        <a:cs typeface="Inter"/>
                        <a:sym typeface="Inter"/>
                      </a:endParaRPr>
                    </a:p>
                  </a:txBody>
                  <a:tcPr marT="95775" marB="95775" marR="97150" marL="97150" anchor="ctr">
                    <a:lnL cap="flat" cmpd="sng" w="28575">
                      <a:solidFill>
                        <a:schemeClr val="accent1"/>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28575">
                      <a:solidFill>
                        <a:schemeClr val="accent1"/>
                      </a:solidFill>
                      <a:prstDash val="solid"/>
                      <a:round/>
                      <a:headEnd len="sm" w="sm" type="none"/>
                      <a:tailEnd len="sm" w="sm" type="none"/>
                    </a:lnB>
                  </a:tcPr>
                </a:tc>
                <a:tc>
                  <a:txBody>
                    <a:bodyPr/>
                    <a:lstStyle/>
                    <a:p>
                      <a:pPr indent="0" lvl="0" marL="0" rtl="0" algn="l">
                        <a:spcBef>
                          <a:spcPts val="0"/>
                        </a:spcBef>
                        <a:spcAft>
                          <a:spcPts val="0"/>
                        </a:spcAft>
                        <a:buNone/>
                      </a:pPr>
                      <a:r>
                        <a:rPr lang="en" sz="1500">
                          <a:latin typeface="Inter"/>
                          <a:ea typeface="Inter"/>
                          <a:cs typeface="Inter"/>
                          <a:sym typeface="Inter"/>
                        </a:rPr>
                        <a:t>2 points</a:t>
                      </a:r>
                      <a:endParaRPr sz="1500">
                        <a:latin typeface="Inter"/>
                        <a:ea typeface="Inter"/>
                        <a:cs typeface="Inter"/>
                        <a:sym typeface="Inter"/>
                      </a:endParaRPr>
                    </a:p>
                  </a:txBody>
                  <a:tcPr marT="95775" marB="95775" marR="97150" marL="97150" anchor="ctr">
                    <a:lnL cap="flat" cmpd="sng" w="28575">
                      <a:solidFill>
                        <a:schemeClr val="accent1"/>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28575">
                      <a:solidFill>
                        <a:schemeClr val="accent1"/>
                      </a:solidFill>
                      <a:prstDash val="solid"/>
                      <a:round/>
                      <a:headEnd len="sm" w="sm" type="none"/>
                      <a:tailEnd len="sm" w="sm" type="none"/>
                    </a:lnB>
                  </a:tcPr>
                </a:tc>
                <a:tc>
                  <a:txBody>
                    <a:bodyPr/>
                    <a:lstStyle/>
                    <a:p>
                      <a:pPr indent="0" lvl="0" marL="0" rtl="0" algn="l">
                        <a:spcBef>
                          <a:spcPts val="0"/>
                        </a:spcBef>
                        <a:spcAft>
                          <a:spcPts val="0"/>
                        </a:spcAft>
                        <a:buNone/>
                      </a:pPr>
                      <a:r>
                        <a:rPr lang="en" sz="1500">
                          <a:latin typeface="Inter"/>
                          <a:ea typeface="Inter"/>
                          <a:cs typeface="Inter"/>
                          <a:sym typeface="Inter"/>
                        </a:rPr>
                        <a:t>1 point</a:t>
                      </a:r>
                      <a:endParaRPr sz="1500">
                        <a:latin typeface="Inter"/>
                        <a:ea typeface="Inter"/>
                        <a:cs typeface="Inter"/>
                        <a:sym typeface="Inter"/>
                      </a:endParaRPr>
                    </a:p>
                  </a:txBody>
                  <a:tcPr marT="95775" marB="95775" marR="97150" marL="97150" anchor="ctr">
                    <a:lnL cap="flat" cmpd="sng" w="28575">
                      <a:solidFill>
                        <a:schemeClr val="accent1"/>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28575">
                      <a:solidFill>
                        <a:schemeClr val="accent1"/>
                      </a:solidFill>
                      <a:prstDash val="solid"/>
                      <a:round/>
                      <a:headEnd len="sm" w="sm" type="none"/>
                      <a:tailEnd len="sm" w="sm" type="none"/>
                    </a:lnB>
                  </a:tcPr>
                </a:tc>
                <a:tc>
                  <a:txBody>
                    <a:bodyPr/>
                    <a:lstStyle/>
                    <a:p>
                      <a:pPr indent="0" lvl="0" marL="0" rtl="0" algn="l">
                        <a:spcBef>
                          <a:spcPts val="0"/>
                        </a:spcBef>
                        <a:spcAft>
                          <a:spcPts val="0"/>
                        </a:spcAft>
                        <a:buNone/>
                      </a:pPr>
                      <a:r>
                        <a:rPr lang="en" sz="1500">
                          <a:latin typeface="Inter"/>
                          <a:ea typeface="Inter"/>
                          <a:cs typeface="Inter"/>
                          <a:sym typeface="Inter"/>
                        </a:rPr>
                        <a:t>0 points</a:t>
                      </a:r>
                      <a:endParaRPr sz="1500">
                        <a:latin typeface="Inter"/>
                        <a:ea typeface="Inter"/>
                        <a:cs typeface="Inter"/>
                        <a:sym typeface="Inter"/>
                      </a:endParaRPr>
                    </a:p>
                  </a:txBody>
                  <a:tcPr marT="95775" marB="95775" marR="97150" marL="97150" anchor="ctr">
                    <a:lnL cap="flat" cmpd="sng" w="28575">
                      <a:solidFill>
                        <a:schemeClr val="accent1"/>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28575">
                      <a:solidFill>
                        <a:schemeClr val="accent1"/>
                      </a:solidFill>
                      <a:prstDash val="solid"/>
                      <a:round/>
                      <a:headEnd len="sm" w="sm" type="none"/>
                      <a:tailEnd len="sm" w="sm" type="none"/>
                    </a:lnB>
                  </a:tcPr>
                </a:tc>
              </a:tr>
              <a:tr h="511550">
                <a:tc>
                  <a:txBody>
                    <a:bodyPr/>
                    <a:lstStyle/>
                    <a:p>
                      <a:pPr indent="0" lvl="0" marL="0" rtl="0" algn="l">
                        <a:spcBef>
                          <a:spcPts val="0"/>
                        </a:spcBef>
                        <a:spcAft>
                          <a:spcPts val="0"/>
                        </a:spcAft>
                        <a:buNone/>
                      </a:pPr>
                      <a:r>
                        <a:rPr lang="en" sz="1300">
                          <a:latin typeface="Inter"/>
                          <a:ea typeface="Inter"/>
                          <a:cs typeface="Inter"/>
                          <a:sym typeface="Inter"/>
                        </a:rPr>
                        <a:t>Student identifies one choice as a more significant effect and cites clear evidence from both the historical context and primary source to justify their choice.</a:t>
                      </a:r>
                      <a:endParaRPr sz="1300">
                        <a:latin typeface="Inter"/>
                        <a:ea typeface="Inter"/>
                        <a:cs typeface="Inter"/>
                        <a:sym typeface="Inter"/>
                      </a:endParaRPr>
                    </a:p>
                  </a:txBody>
                  <a:tcPr marT="95775" marB="95775" marR="97150" marL="97150">
                    <a:lnL cap="flat" cmpd="sng" w="28575">
                      <a:solidFill>
                        <a:schemeClr val="accent1"/>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28575">
                      <a:solidFill>
                        <a:schemeClr val="accent1"/>
                      </a:solidFill>
                      <a:prstDash val="solid"/>
                      <a:round/>
                      <a:headEnd len="sm" w="sm" type="none"/>
                      <a:tailEnd len="sm" w="sm" type="none"/>
                    </a:lnB>
                  </a:tcPr>
                </a:tc>
                <a:tc>
                  <a:txBody>
                    <a:bodyPr/>
                    <a:lstStyle/>
                    <a:p>
                      <a:pPr indent="0" lvl="0" marL="0" rtl="0" algn="l">
                        <a:spcBef>
                          <a:spcPts val="0"/>
                        </a:spcBef>
                        <a:spcAft>
                          <a:spcPts val="0"/>
                        </a:spcAft>
                        <a:buNone/>
                      </a:pPr>
                      <a:r>
                        <a:rPr lang="en" sz="1300">
                          <a:latin typeface="Inter"/>
                          <a:ea typeface="Inter"/>
                          <a:cs typeface="Inter"/>
                          <a:sym typeface="Inter"/>
                        </a:rPr>
                        <a:t>Student identifies one choice as more significant and cites clear evidence from one source to justify their answer. Both sources may be cited, but only one provides clear justification.</a:t>
                      </a:r>
                      <a:endParaRPr sz="1300">
                        <a:latin typeface="Inter"/>
                        <a:ea typeface="Inter"/>
                        <a:cs typeface="Inter"/>
                        <a:sym typeface="Inter"/>
                      </a:endParaRPr>
                    </a:p>
                  </a:txBody>
                  <a:tcPr marT="95775" marB="95775" marR="97150" marL="97150">
                    <a:lnL cap="flat" cmpd="sng" w="28575">
                      <a:solidFill>
                        <a:schemeClr val="accent1"/>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28575">
                      <a:solidFill>
                        <a:schemeClr val="accent1"/>
                      </a:solidFill>
                      <a:prstDash val="solid"/>
                      <a:round/>
                      <a:headEnd len="sm" w="sm" type="none"/>
                      <a:tailEnd len="sm" w="sm" type="none"/>
                    </a:lnB>
                  </a:tcPr>
                </a:tc>
                <a:tc>
                  <a:txBody>
                    <a:bodyPr/>
                    <a:lstStyle/>
                    <a:p>
                      <a:pPr indent="0" lvl="0" marL="0" rtl="0" algn="l">
                        <a:spcBef>
                          <a:spcPts val="0"/>
                        </a:spcBef>
                        <a:spcAft>
                          <a:spcPts val="0"/>
                        </a:spcAft>
                        <a:buNone/>
                      </a:pPr>
                      <a:r>
                        <a:rPr lang="en" sz="1300">
                          <a:latin typeface="Inter"/>
                          <a:ea typeface="Inter"/>
                          <a:cs typeface="Inter"/>
                          <a:sym typeface="Inter"/>
                        </a:rPr>
                        <a:t>Student identifies one choice as more significant and may or may not cite evidence to justify their answer. If evidence is cited, it does not provide clear justification for their choice.</a:t>
                      </a:r>
                      <a:endParaRPr sz="1300">
                        <a:latin typeface="Inter"/>
                        <a:ea typeface="Inter"/>
                        <a:cs typeface="Inter"/>
                        <a:sym typeface="Inter"/>
                      </a:endParaRPr>
                    </a:p>
                  </a:txBody>
                  <a:tcPr marT="95775" marB="95775" marR="97150" marL="97150">
                    <a:lnL cap="flat" cmpd="sng" w="28575">
                      <a:solidFill>
                        <a:schemeClr val="accent1"/>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28575">
                      <a:solidFill>
                        <a:schemeClr val="accent1"/>
                      </a:solidFill>
                      <a:prstDash val="solid"/>
                      <a:round/>
                      <a:headEnd len="sm" w="sm" type="none"/>
                      <a:tailEnd len="sm" w="sm" type="none"/>
                    </a:lnB>
                  </a:tcPr>
                </a:tc>
                <a:tc>
                  <a:txBody>
                    <a:bodyPr/>
                    <a:lstStyle/>
                    <a:p>
                      <a:pPr indent="0" lvl="0" marL="0" rtl="0" algn="l">
                        <a:spcBef>
                          <a:spcPts val="0"/>
                        </a:spcBef>
                        <a:spcAft>
                          <a:spcPts val="0"/>
                        </a:spcAft>
                        <a:buNone/>
                      </a:pPr>
                      <a:r>
                        <a:rPr lang="en" sz="1300">
                          <a:latin typeface="Inter"/>
                          <a:ea typeface="Inter"/>
                          <a:cs typeface="Inter"/>
                          <a:sym typeface="Inter"/>
                        </a:rPr>
                        <a:t>Students does not identify one choice as more significant. Student either misunderstood question or did not attempt to answer it.</a:t>
                      </a:r>
                      <a:endParaRPr sz="1300">
                        <a:latin typeface="Inter"/>
                        <a:ea typeface="Inter"/>
                        <a:cs typeface="Inter"/>
                        <a:sym typeface="Inter"/>
                      </a:endParaRPr>
                    </a:p>
                  </a:txBody>
                  <a:tcPr marT="95775" marB="95775" marR="97150" marL="97150">
                    <a:lnL cap="flat" cmpd="sng" w="28575">
                      <a:solidFill>
                        <a:schemeClr val="accent1"/>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28575">
                      <a:solidFill>
                        <a:schemeClr val="accent1"/>
                      </a:solidFill>
                      <a:prstDash val="solid"/>
                      <a:round/>
                      <a:headEnd len="sm" w="sm" type="none"/>
                      <a:tailEnd len="sm" w="sm" type="none"/>
                    </a:lnB>
                  </a:tcPr>
                </a:tc>
              </a:tr>
              <a:tr h="511550">
                <a:tc gridSpan="4">
                  <a:txBody>
                    <a:bodyPr/>
                    <a:lstStyle/>
                    <a:p>
                      <a:pPr indent="0" lvl="0" marL="0" rtl="0" algn="r">
                        <a:spcBef>
                          <a:spcPts val="0"/>
                        </a:spcBef>
                        <a:spcAft>
                          <a:spcPts val="0"/>
                        </a:spcAft>
                        <a:buNone/>
                      </a:pPr>
                      <a:r>
                        <a:rPr b="1" lang="en" sz="1500">
                          <a:latin typeface="Inter"/>
                          <a:ea typeface="Inter"/>
                          <a:cs typeface="Inter"/>
                          <a:sym typeface="Inter"/>
                        </a:rPr>
                        <a:t>Subtotal:    _______/ 3</a:t>
                      </a:r>
                      <a:endParaRPr b="1" sz="1500">
                        <a:latin typeface="Inter"/>
                        <a:ea typeface="Inter"/>
                        <a:cs typeface="Inter"/>
                        <a:sym typeface="Inter"/>
                      </a:endParaRPr>
                    </a:p>
                  </a:txBody>
                  <a:tcPr marT="95775" marB="95775" marR="97150" marL="97150" anchor="ctr">
                    <a:lnL cap="flat" cmpd="sng" w="28575">
                      <a:solidFill>
                        <a:schemeClr val="accent1"/>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28575">
                      <a:solidFill>
                        <a:schemeClr val="accent1"/>
                      </a:solidFill>
                      <a:prstDash val="solid"/>
                      <a:round/>
                      <a:headEnd len="sm" w="sm" type="none"/>
                      <a:tailEnd len="sm" w="sm" type="none"/>
                    </a:lnB>
                  </a:tcPr>
                </a:tc>
                <a:tc hMerge="1"/>
                <a:tc hMerge="1"/>
                <a:tc hMerge="1"/>
              </a:tr>
            </a:tbl>
          </a:graphicData>
        </a:graphic>
      </p:graphicFrame>
      <p:sp>
        <p:nvSpPr>
          <p:cNvPr id="343" name="Google Shape;343;p59"/>
          <p:cNvSpPr txBox="1"/>
          <p:nvPr/>
        </p:nvSpPr>
        <p:spPr>
          <a:xfrm>
            <a:off x="2345841" y="8404786"/>
            <a:ext cx="3111600" cy="563700"/>
          </a:xfrm>
          <a:prstGeom prst="rect">
            <a:avLst/>
          </a:prstGeom>
          <a:noFill/>
          <a:ln cap="flat" cmpd="sng" w="28575">
            <a:solidFill>
              <a:schemeClr val="accent1"/>
            </a:solidFill>
            <a:prstDash val="solid"/>
            <a:round/>
            <a:headEnd len="sm" w="sm" type="none"/>
            <a:tailEnd len="sm" w="sm" type="none"/>
          </a:ln>
        </p:spPr>
        <p:txBody>
          <a:bodyPr anchorCtr="0" anchor="ctr" bIns="96675" lIns="96675" spcFirstLastPara="1" rIns="96675" wrap="square" tIns="96675">
            <a:noAutofit/>
          </a:bodyPr>
          <a:lstStyle/>
          <a:p>
            <a:pPr indent="0" lvl="0" marL="0" rtl="0" algn="ctr">
              <a:spcBef>
                <a:spcPts val="0"/>
              </a:spcBef>
              <a:spcAft>
                <a:spcPts val="0"/>
              </a:spcAft>
              <a:buNone/>
            </a:pPr>
            <a:r>
              <a:rPr b="1" lang="en" sz="1900">
                <a:solidFill>
                  <a:schemeClr val="dk1"/>
                </a:solidFill>
                <a:highlight>
                  <a:schemeClr val="lt1"/>
                </a:highlight>
                <a:latin typeface="Inter"/>
                <a:ea typeface="Inter"/>
                <a:cs typeface="Inter"/>
                <a:sym typeface="Inter"/>
              </a:rPr>
              <a:t>Total: ______/7</a:t>
            </a:r>
            <a:endParaRPr b="1" sz="1900">
              <a:solidFill>
                <a:schemeClr val="dk1"/>
              </a:solidFill>
              <a:highlight>
                <a:schemeClr val="lt1"/>
              </a:highlight>
              <a:latin typeface="Inter"/>
              <a:ea typeface="Inter"/>
              <a:cs typeface="Inter"/>
              <a:sym typeface="Inter"/>
            </a:endParaRPr>
          </a:p>
        </p:txBody>
      </p:sp>
      <p:sp>
        <p:nvSpPr>
          <p:cNvPr id="344" name="Google Shape;344;p59"/>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rgbClr val="000000"/>
              </a:buClr>
              <a:buSzPts val="1200"/>
              <a:buFont typeface="Arial"/>
              <a:buNone/>
            </a:pPr>
            <a:r>
              <a:rPr lang="en" sz="1900">
                <a:latin typeface="Halant"/>
                <a:ea typeface="Halant"/>
                <a:cs typeface="Halant"/>
                <a:sym typeface="Halant"/>
              </a:rPr>
              <a:t>Rubric for Formative Assessment: Causation</a:t>
            </a:r>
            <a:endParaRPr sz="1900">
              <a:latin typeface="Halant"/>
              <a:ea typeface="Halant"/>
              <a:cs typeface="Halant"/>
              <a:sym typeface="Halant"/>
            </a:endParaRPr>
          </a:p>
        </p:txBody>
      </p:sp>
      <p:pic>
        <p:nvPicPr>
          <p:cNvPr id="345" name="Google Shape;345;p59"/>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346" name="Google Shape;346;p5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©2023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347" name="Google Shape;347;p5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11" name="Shape 211"/>
        <p:cNvGrpSpPr/>
        <p:nvPr/>
      </p:nvGrpSpPr>
      <p:grpSpPr>
        <a:xfrm>
          <a:off x="0" y="0"/>
          <a:ext cx="0" cy="0"/>
          <a:chOff x="0" y="0"/>
          <a:chExt cx="0" cy="0"/>
        </a:xfrm>
      </p:grpSpPr>
      <p:sp>
        <p:nvSpPr>
          <p:cNvPr id="212" name="Google Shape;212;p50"/>
          <p:cNvSpPr txBox="1"/>
          <p:nvPr/>
        </p:nvSpPr>
        <p:spPr>
          <a:xfrm>
            <a:off x="469041" y="9541412"/>
            <a:ext cx="6834300" cy="438000"/>
          </a:xfrm>
          <a:prstGeom prst="rect">
            <a:avLst/>
          </a:prstGeom>
          <a:solidFill>
            <a:srgbClr val="EFEFEF"/>
          </a:solidFill>
          <a:ln>
            <a:noFill/>
          </a:ln>
        </p:spPr>
        <p:txBody>
          <a:bodyPr anchorCtr="0" anchor="t" bIns="116050" lIns="116050" spcFirstLastPara="1" rIns="116050" wrap="square" tIns="116050">
            <a:normAutofit/>
          </a:bodyPr>
          <a:lstStyle/>
          <a:p>
            <a:pPr indent="0" lvl="0" marL="0" rtl="0" algn="l">
              <a:spcBef>
                <a:spcPts val="0"/>
              </a:spcBef>
              <a:spcAft>
                <a:spcPts val="0"/>
              </a:spcAft>
              <a:buClr>
                <a:schemeClr val="dk1"/>
              </a:buClr>
              <a:buSzPts val="1100"/>
              <a:buFont typeface="Arial"/>
              <a:buNone/>
            </a:pPr>
            <a:r>
              <a:rPr lang="en" sz="1300">
                <a:solidFill>
                  <a:schemeClr val="dk1"/>
                </a:solidFill>
                <a:latin typeface="Inter SemiBold"/>
                <a:ea typeface="Inter SemiBold"/>
                <a:cs typeface="Inter SemiBold"/>
                <a:sym typeface="Inter SemiBold"/>
              </a:rPr>
              <a:t>Historical Thinking Skill:</a:t>
            </a:r>
            <a:r>
              <a:rPr lang="en" sz="1300">
                <a:solidFill>
                  <a:schemeClr val="dk1"/>
                </a:solidFill>
                <a:latin typeface="Inter"/>
                <a:ea typeface="Inter"/>
                <a:cs typeface="Inter"/>
                <a:sym typeface="Inter"/>
              </a:rPr>
              <a:t> Causation</a:t>
            </a:r>
            <a:endParaRPr sz="1300">
              <a:latin typeface="Inter"/>
              <a:ea typeface="Inter"/>
              <a:cs typeface="Inter"/>
              <a:sym typeface="Inter"/>
            </a:endParaRPr>
          </a:p>
        </p:txBody>
      </p:sp>
      <p:sp>
        <p:nvSpPr>
          <p:cNvPr id="213" name="Google Shape;213;p50"/>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Document Analysis</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800">
                <a:solidFill>
                  <a:schemeClr val="dk1"/>
                </a:solidFill>
                <a:latin typeface="Plus Jakarta Sans Medium"/>
                <a:ea typeface="Plus Jakarta Sans Medium"/>
                <a:cs typeface="Plus Jakarta Sans Medium"/>
                <a:sym typeface="Plus Jakarta Sans Medium"/>
              </a:rPr>
              <a:t>“A Short Story about the Potosi- Part 1”</a:t>
            </a:r>
            <a:endParaRPr sz="18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214" name="Google Shape;214;p50"/>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215" name="Google Shape;215;p50"/>
          <p:cNvGraphicFramePr/>
          <p:nvPr/>
        </p:nvGraphicFramePr>
        <p:xfrm>
          <a:off x="469041" y="1095235"/>
          <a:ext cx="3000000" cy="3000000"/>
        </p:xfrm>
        <a:graphic>
          <a:graphicData uri="http://schemas.openxmlformats.org/drawingml/2006/table">
            <a:tbl>
              <a:tblPr>
                <a:noFill/>
                <a:tableStyleId>{C31A6611-1560-4E1E-8329-507768BEA764}</a:tableStyleId>
              </a:tblPr>
              <a:tblGrid>
                <a:gridCol w="5022625"/>
                <a:gridCol w="1811675"/>
              </a:tblGrid>
              <a:tr h="299750">
                <a:tc gridSpan="2">
                  <a:txBody>
                    <a:bodyPr/>
                    <a:lstStyle/>
                    <a:p>
                      <a:pPr indent="0" lvl="0" marL="0" rtl="0" algn="l">
                        <a:spcBef>
                          <a:spcPts val="0"/>
                        </a:spcBef>
                        <a:spcAft>
                          <a:spcPts val="0"/>
                        </a:spcAft>
                        <a:buNone/>
                      </a:pPr>
                      <a:r>
                        <a:rPr lang="en" sz="1200">
                          <a:latin typeface="Halant"/>
                          <a:ea typeface="Halant"/>
                          <a:cs typeface="Halant"/>
                          <a:sym typeface="Halant"/>
                        </a:rPr>
                        <a:t>Source: </a:t>
                      </a:r>
                      <a:r>
                        <a:rPr lang="en" sz="1200">
                          <a:solidFill>
                            <a:schemeClr val="dk1"/>
                          </a:solidFill>
                          <a:latin typeface="Halant"/>
                          <a:ea typeface="Halant"/>
                          <a:cs typeface="Halant"/>
                          <a:sym typeface="Halant"/>
                        </a:rPr>
                        <a:t>Pamela Padilla, “A Short Story about Potosi‒The Largest South American Silver Mine</a:t>
                      </a:r>
                      <a:r>
                        <a:rPr lang="en" sz="1200">
                          <a:solidFill>
                            <a:schemeClr val="dk1"/>
                          </a:solidFill>
                          <a:latin typeface="Halant"/>
                          <a:ea typeface="Halant"/>
                          <a:cs typeface="Halant"/>
                          <a:sym typeface="Halant"/>
                        </a:rPr>
                        <a:t>‒In the Library’s Collections (Part 1),” August 22, 2022.</a:t>
                      </a:r>
                      <a:endParaRPr sz="1200">
                        <a:latin typeface="Halant"/>
                        <a:ea typeface="Halant"/>
                        <a:cs typeface="Halant"/>
                        <a:sym typeface="Halant"/>
                      </a:endParaRPr>
                    </a:p>
                    <a:p>
                      <a:pPr indent="0" lvl="0" marL="0" rtl="0" algn="l">
                        <a:spcBef>
                          <a:spcPts val="0"/>
                        </a:spcBef>
                        <a:spcAft>
                          <a:spcPts val="0"/>
                        </a:spcAft>
                        <a:buNone/>
                      </a:pPr>
                      <a:r>
                        <a:t/>
                      </a:r>
                      <a:endParaRPr i="1" sz="1200">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Note: Pamela Padilla was a 2022 Summer participant</a:t>
                      </a:r>
                      <a:r>
                        <a:rPr lang="en" sz="1200">
                          <a:solidFill>
                            <a:schemeClr val="dk1"/>
                          </a:solidFill>
                          <a:latin typeface="Inter"/>
                          <a:ea typeface="Inter"/>
                          <a:cs typeface="Inter"/>
                          <a:sym typeface="Inter"/>
                        </a:rPr>
                        <a:t> at the Library of Congress Internship program with the Hispanic Reading Room, and a Library Science and History graduate student at Queens College, City University of New York.</a:t>
                      </a:r>
                      <a:endParaRPr sz="1200">
                        <a:solidFill>
                          <a:schemeClr val="dk1"/>
                        </a:solidFill>
                        <a:latin typeface="Inter"/>
                        <a:ea typeface="Inter"/>
                        <a:cs typeface="Inter"/>
                        <a:sym typeface="Inter"/>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r>
              <a:tr h="350050">
                <a:tc>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 Potosí, the largest of the South American silver mines, and easily one of the most famous mines in the Americas. Throughout its most prolific period, Potosí had produced almost half of the silver in circulation globally and had ultimately accounted for nearly 20% of all “the known silver produced in the world across 265 years”…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mine’s discovery came in times of scarcity for precious metals resulting from a boom of population growth and commercial expansion in both Europe and Asia. Gold and silver were scarce…, and the gold mines that had been erected in South America were rife with abuse and mistreatment of Indigenous workers and enslaved African peoples… In Mexico, for example, the owners of the mines had strict economic obligations and needed a large number of African slaves. Therefore, Indigenous workers had to be encouraged to work in order to have more labor in the mines.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Indigenous workers were incentivized and coerced to work in the mines, but the severity of either option depends heavily on the reports consulted. Works by missionaries such as Santo Tomás de Aquino and Bartolomé de las Casas highlighted the many abuses enacted against Indigenous workers in the mines…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Work in the mines was grueling. Recollections… describe “observers [speaking] of workers chipping away at hard rock in near-total darkness, not knowing day from night. </a:t>
                      </a:r>
                      <a:r>
                        <a:rPr i="1" lang="en" sz="1200">
                          <a:solidFill>
                            <a:schemeClr val="dk1"/>
                          </a:solidFill>
                          <a:latin typeface="Inter"/>
                          <a:ea typeface="Inter"/>
                          <a:cs typeface="Inter"/>
                          <a:sym typeface="Inter"/>
                        </a:rPr>
                        <a:t>Apiris</a:t>
                      </a:r>
                      <a:r>
                        <a:rPr lang="en" sz="1200">
                          <a:solidFill>
                            <a:schemeClr val="dk1"/>
                          </a:solidFill>
                          <a:latin typeface="Inter"/>
                          <a:ea typeface="Inter"/>
                          <a:cs typeface="Inter"/>
                          <a:sym typeface="Inter"/>
                        </a:rPr>
                        <a:t> [porters] struggled to shoulder stacks of ore weighing seventy-five pounds, which they then had to carry even as they climbed ladders...” The development of a custom occurred… among Potosí miners called </a:t>
                      </a:r>
                      <a:r>
                        <a:rPr i="1" lang="en" sz="1200">
                          <a:solidFill>
                            <a:schemeClr val="dk1"/>
                          </a:solidFill>
                          <a:latin typeface="Inter"/>
                          <a:ea typeface="Inter"/>
                          <a:cs typeface="Inter"/>
                          <a:sym typeface="Inter"/>
                        </a:rPr>
                        <a:t>copra… </a:t>
                      </a:r>
                      <a:r>
                        <a:rPr lang="en" sz="1200">
                          <a:solidFill>
                            <a:schemeClr val="dk1"/>
                          </a:solidFill>
                          <a:latin typeface="Inter"/>
                          <a:ea typeface="Inter"/>
                          <a:cs typeface="Inter"/>
                          <a:sym typeface="Inter"/>
                        </a:rPr>
                        <a:t>which allowed mineworkers to take a piece or two of high-quality ore as a personal reward for their labor.</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development of this custom and the market for ore nurtured the growth of the city of Potosí. It encouraged Indigenous women selling food, chicha, coca, and other services to accept copra as payment. It encouraged the development of a city whose population rose to over 50,000 inhabitants by the early 1570’s. For some Indigenous peoples, especially women, the mining boom allowed for upward social and economic mobility.</a:t>
                      </a:r>
                      <a:endParaRPr sz="1200">
                        <a:solidFill>
                          <a:srgbClr val="242424"/>
                        </a:solidFill>
                        <a:highlight>
                          <a:srgbClr val="FFFFFF"/>
                        </a:highlight>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A. </a:t>
                      </a:r>
                      <a:r>
                        <a:rPr lang="en" sz="1200">
                          <a:solidFill>
                            <a:schemeClr val="dk1"/>
                          </a:solidFill>
                          <a:latin typeface="Inter"/>
                          <a:ea typeface="Inter"/>
                          <a:cs typeface="Inter"/>
                          <a:sym typeface="Inter"/>
                        </a:rPr>
                        <a:t>Why was Potosi so well-known?</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B</a:t>
                      </a:r>
                      <a:r>
                        <a:rPr b="1" lang="en" sz="1200">
                          <a:solidFill>
                            <a:schemeClr val="dk1"/>
                          </a:solidFill>
                          <a:latin typeface="Inter"/>
                          <a:ea typeface="Inter"/>
                          <a:cs typeface="Inter"/>
                          <a:sym typeface="Inter"/>
                        </a:rPr>
                        <a:t>. </a:t>
                      </a:r>
                      <a:r>
                        <a:rPr lang="en" sz="1200">
                          <a:solidFill>
                            <a:schemeClr val="dk1"/>
                          </a:solidFill>
                          <a:latin typeface="Inter"/>
                          <a:ea typeface="Inter"/>
                          <a:cs typeface="Inter"/>
                          <a:sym typeface="Inter"/>
                        </a:rPr>
                        <a:t>Describe work in the mines.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C</a:t>
                      </a:r>
                      <a:r>
                        <a:rPr b="1" lang="en" sz="1200">
                          <a:solidFill>
                            <a:schemeClr val="dk1"/>
                          </a:solidFill>
                          <a:latin typeface="Inter"/>
                          <a:ea typeface="Inter"/>
                          <a:cs typeface="Inter"/>
                          <a:sym typeface="Inter"/>
                        </a:rPr>
                        <a:t>. </a:t>
                      </a:r>
                      <a:r>
                        <a:rPr lang="en" sz="1200">
                          <a:solidFill>
                            <a:schemeClr val="dk1"/>
                          </a:solidFill>
                          <a:latin typeface="Inter"/>
                          <a:ea typeface="Inter"/>
                          <a:cs typeface="Inter"/>
                          <a:sym typeface="Inter"/>
                        </a:rPr>
                        <a:t>How did the mines enable women to gain power and wealth?</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19" name="Shape 219"/>
        <p:cNvGrpSpPr/>
        <p:nvPr/>
      </p:nvGrpSpPr>
      <p:grpSpPr>
        <a:xfrm>
          <a:off x="0" y="0"/>
          <a:ext cx="0" cy="0"/>
          <a:chOff x="0" y="0"/>
          <a:chExt cx="0" cy="0"/>
        </a:xfrm>
      </p:grpSpPr>
      <p:sp>
        <p:nvSpPr>
          <p:cNvPr id="220" name="Google Shape;220;p51"/>
          <p:cNvSpPr txBox="1"/>
          <p:nvPr/>
        </p:nvSpPr>
        <p:spPr>
          <a:xfrm>
            <a:off x="5454675" y="1821199"/>
            <a:ext cx="1746300" cy="3309300"/>
          </a:xfrm>
          <a:prstGeom prst="rect">
            <a:avLst/>
          </a:prstGeom>
          <a:noFill/>
          <a:ln cap="flat" cmpd="sng" w="9525">
            <a:solidFill>
              <a:srgbClr val="000000"/>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t/>
            </a:r>
            <a:endParaRPr sz="1800"/>
          </a:p>
        </p:txBody>
      </p:sp>
      <p:cxnSp>
        <p:nvCxnSpPr>
          <p:cNvPr id="221" name="Google Shape;221;p51"/>
          <p:cNvCxnSpPr>
            <a:stCxn id="222" idx="3"/>
            <a:endCxn id="223" idx="1"/>
          </p:cNvCxnSpPr>
          <p:nvPr/>
        </p:nvCxnSpPr>
        <p:spPr>
          <a:xfrm flipH="1" rot="10800000">
            <a:off x="2494327" y="3295783"/>
            <a:ext cx="2951700" cy="2641500"/>
          </a:xfrm>
          <a:prstGeom prst="straightConnector1">
            <a:avLst/>
          </a:prstGeom>
          <a:noFill/>
          <a:ln cap="flat" cmpd="sng" w="9525">
            <a:solidFill>
              <a:srgbClr val="595959"/>
            </a:solidFill>
            <a:prstDash val="solid"/>
            <a:round/>
            <a:headEnd len="med" w="med" type="none"/>
            <a:tailEnd len="med" w="med" type="triangle"/>
          </a:ln>
        </p:spPr>
      </p:cxnSp>
      <p:cxnSp>
        <p:nvCxnSpPr>
          <p:cNvPr id="224" name="Google Shape;224;p51"/>
          <p:cNvCxnSpPr>
            <a:stCxn id="222" idx="3"/>
            <a:endCxn id="225" idx="1"/>
          </p:cNvCxnSpPr>
          <p:nvPr/>
        </p:nvCxnSpPr>
        <p:spPr>
          <a:xfrm>
            <a:off x="2494327" y="5937283"/>
            <a:ext cx="2951700" cy="1388700"/>
          </a:xfrm>
          <a:prstGeom prst="straightConnector1">
            <a:avLst/>
          </a:prstGeom>
          <a:noFill/>
          <a:ln cap="flat" cmpd="sng" w="9525">
            <a:solidFill>
              <a:srgbClr val="595959"/>
            </a:solidFill>
            <a:prstDash val="solid"/>
            <a:round/>
            <a:headEnd len="med" w="med" type="none"/>
            <a:tailEnd len="med" w="med" type="triangle"/>
          </a:ln>
        </p:spPr>
      </p:cxnSp>
      <p:sp>
        <p:nvSpPr>
          <p:cNvPr id="226" name="Google Shape;226;p51"/>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Historical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Causation</a:t>
            </a:r>
            <a:endParaRPr sz="2500">
              <a:solidFill>
                <a:schemeClr val="dk1"/>
              </a:solidFill>
              <a:latin typeface="Plus Jakarta Sans"/>
              <a:ea typeface="Plus Jakarta Sans"/>
              <a:cs typeface="Plus Jakarta Sans"/>
              <a:sym typeface="Plus Jakarta Sans"/>
            </a:endParaRPr>
          </a:p>
        </p:txBody>
      </p:sp>
      <p:sp>
        <p:nvSpPr>
          <p:cNvPr id="227" name="Google Shape;227;p51"/>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228" name="Google Shape;228;p51"/>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29" name="Google Shape;229;p51"/>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30" name="Google Shape;230;p51"/>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231" name="Google Shape;231;p51"/>
          <p:cNvSpPr txBox="1"/>
          <p:nvPr/>
        </p:nvSpPr>
        <p:spPr>
          <a:xfrm>
            <a:off x="3125020" y="1821202"/>
            <a:ext cx="1816800" cy="7161300"/>
          </a:xfrm>
          <a:prstGeom prst="rect">
            <a:avLst/>
          </a:prstGeom>
          <a:solidFill>
            <a:srgbClr val="FFFFFF"/>
          </a:solidFill>
          <a:ln cap="flat" cmpd="sng" w="9525">
            <a:solidFill>
              <a:srgbClr val="000000"/>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rPr lang="en" sz="1800">
                <a:latin typeface="Inter"/>
                <a:ea typeface="Inter"/>
                <a:cs typeface="Inter"/>
                <a:sym typeface="Inter"/>
              </a:rPr>
              <a:t>Rationale:</a:t>
            </a:r>
            <a:endParaRPr sz="1800">
              <a:latin typeface="Inter"/>
              <a:ea typeface="Inter"/>
              <a:cs typeface="Inter"/>
              <a:sym typeface="Inter"/>
            </a:endParaRPr>
          </a:p>
          <a:p>
            <a:pPr indent="0" lvl="0" marL="0" rtl="0" algn="ctr">
              <a:spcBef>
                <a:spcPts val="0"/>
              </a:spcBef>
              <a:spcAft>
                <a:spcPts val="0"/>
              </a:spcAft>
              <a:buNone/>
            </a:pPr>
            <a:r>
              <a:t/>
            </a:r>
            <a:endParaRPr sz="1800">
              <a:latin typeface="Inter"/>
              <a:ea typeface="Inter"/>
              <a:cs typeface="Inter"/>
              <a:sym typeface="Inter"/>
            </a:endParaRPr>
          </a:p>
        </p:txBody>
      </p:sp>
      <p:sp>
        <p:nvSpPr>
          <p:cNvPr id="222" name="Google Shape;222;p51"/>
          <p:cNvSpPr txBox="1"/>
          <p:nvPr/>
        </p:nvSpPr>
        <p:spPr>
          <a:xfrm>
            <a:off x="748027" y="3662083"/>
            <a:ext cx="1746300" cy="4550400"/>
          </a:xfrm>
          <a:prstGeom prst="rect">
            <a:avLst/>
          </a:prstGeom>
          <a:noFill/>
          <a:ln cap="flat" cmpd="sng" w="19050">
            <a:solidFill>
              <a:srgbClr val="000000"/>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rgbClr val="000000"/>
              </a:buClr>
              <a:buSzPts val="1200"/>
              <a:buFont typeface="Arial"/>
              <a:buNone/>
            </a:pPr>
            <a:r>
              <a:rPr b="1" lang="en" sz="1500">
                <a:solidFill>
                  <a:srgbClr val="000000"/>
                </a:solidFill>
                <a:latin typeface="Inter"/>
                <a:ea typeface="Inter"/>
                <a:cs typeface="Inter"/>
                <a:sym typeface="Inter"/>
              </a:rPr>
              <a:t>Historical Event</a:t>
            </a:r>
            <a:endParaRPr b="1" sz="1500">
              <a:solidFill>
                <a:srgbClr val="000000"/>
              </a:solidFill>
              <a:latin typeface="Inter"/>
              <a:ea typeface="Inter"/>
              <a:cs typeface="Inter"/>
              <a:sym typeface="Inter"/>
            </a:endParaRPr>
          </a:p>
          <a:p>
            <a:pPr indent="0" lvl="0" marL="0" rtl="0" algn="ctr">
              <a:spcBef>
                <a:spcPts val="0"/>
              </a:spcBef>
              <a:spcAft>
                <a:spcPts val="0"/>
              </a:spcAft>
              <a:buClr>
                <a:srgbClr val="000000"/>
              </a:buClr>
              <a:buSzPts val="1200"/>
              <a:buFont typeface="Arial"/>
              <a:buNone/>
            </a:pPr>
            <a:r>
              <a:t/>
            </a:r>
            <a:endParaRPr b="1" sz="1500">
              <a:latin typeface="Inter"/>
              <a:ea typeface="Inter"/>
              <a:cs typeface="Inter"/>
              <a:sym typeface="Inter"/>
            </a:endParaRPr>
          </a:p>
          <a:p>
            <a:pPr indent="0" lvl="0" marL="0" rtl="0" algn="ctr">
              <a:spcBef>
                <a:spcPts val="0"/>
              </a:spcBef>
              <a:spcAft>
                <a:spcPts val="0"/>
              </a:spcAft>
              <a:buClr>
                <a:srgbClr val="000000"/>
              </a:buClr>
              <a:buSzPts val="1200"/>
              <a:buFont typeface="Arial"/>
              <a:buNone/>
            </a:pPr>
            <a:r>
              <a:t/>
            </a:r>
            <a:endParaRPr b="1" sz="1500">
              <a:latin typeface="Inter"/>
              <a:ea typeface="Inter"/>
              <a:cs typeface="Inter"/>
              <a:sym typeface="Inter"/>
            </a:endParaRPr>
          </a:p>
          <a:p>
            <a:pPr indent="0" lvl="0" marL="0" rtl="0" algn="ctr">
              <a:spcBef>
                <a:spcPts val="0"/>
              </a:spcBef>
              <a:spcAft>
                <a:spcPts val="0"/>
              </a:spcAft>
              <a:buClr>
                <a:srgbClr val="000000"/>
              </a:buClr>
              <a:buSzPts val="1200"/>
              <a:buFont typeface="Arial"/>
              <a:buNone/>
            </a:pPr>
            <a:r>
              <a:t/>
            </a:r>
            <a:endParaRPr b="1" sz="1500">
              <a:latin typeface="Inter"/>
              <a:ea typeface="Inter"/>
              <a:cs typeface="Inter"/>
              <a:sym typeface="Inter"/>
            </a:endParaRPr>
          </a:p>
          <a:p>
            <a:pPr indent="0" lvl="0" marL="0" rtl="0" algn="ctr">
              <a:spcBef>
                <a:spcPts val="0"/>
              </a:spcBef>
              <a:spcAft>
                <a:spcPts val="0"/>
              </a:spcAft>
              <a:buClr>
                <a:srgbClr val="000000"/>
              </a:buClr>
              <a:buSzPts val="1200"/>
              <a:buFont typeface="Arial"/>
              <a:buNone/>
            </a:pPr>
            <a:r>
              <a:t/>
            </a:r>
            <a:endParaRPr b="1" sz="1500">
              <a:latin typeface="Inter"/>
              <a:ea typeface="Inter"/>
              <a:cs typeface="Inter"/>
              <a:sym typeface="Inter"/>
            </a:endParaRPr>
          </a:p>
          <a:p>
            <a:pPr indent="0" lvl="0" marL="0" rtl="0" algn="ctr">
              <a:spcBef>
                <a:spcPts val="0"/>
              </a:spcBef>
              <a:spcAft>
                <a:spcPts val="0"/>
              </a:spcAft>
              <a:buClr>
                <a:srgbClr val="000000"/>
              </a:buClr>
              <a:buSzPts val="1200"/>
              <a:buFont typeface="Arial"/>
              <a:buNone/>
            </a:pPr>
            <a:r>
              <a:t/>
            </a:r>
            <a:endParaRPr b="1" sz="1500">
              <a:latin typeface="Inter"/>
              <a:ea typeface="Inter"/>
              <a:cs typeface="Inter"/>
              <a:sym typeface="Inter"/>
            </a:endParaRPr>
          </a:p>
          <a:p>
            <a:pPr indent="0" lvl="0" marL="0" rtl="0" algn="ctr">
              <a:spcBef>
                <a:spcPts val="0"/>
              </a:spcBef>
              <a:spcAft>
                <a:spcPts val="0"/>
              </a:spcAft>
              <a:buClr>
                <a:srgbClr val="000000"/>
              </a:buClr>
              <a:buSzPts val="1200"/>
              <a:buFont typeface="Arial"/>
              <a:buNone/>
            </a:pPr>
            <a:r>
              <a:rPr b="1" lang="en" sz="1500">
                <a:latin typeface="Inter"/>
                <a:ea typeface="Inter"/>
                <a:cs typeface="Inter"/>
                <a:sym typeface="Inter"/>
              </a:rPr>
              <a:t>Spanish Coerced Labor of Indigenous Populations</a:t>
            </a:r>
            <a:r>
              <a:rPr b="1" lang="en" sz="1500">
                <a:solidFill>
                  <a:srgbClr val="000000"/>
                </a:solidFill>
                <a:latin typeface="Inter"/>
                <a:ea typeface="Inter"/>
                <a:cs typeface="Inter"/>
                <a:sym typeface="Inter"/>
              </a:rPr>
              <a:t> </a:t>
            </a:r>
            <a:endParaRPr b="1" sz="1500">
              <a:latin typeface="Inter"/>
              <a:ea typeface="Inter"/>
              <a:cs typeface="Inter"/>
              <a:sym typeface="Inter"/>
            </a:endParaRPr>
          </a:p>
        </p:txBody>
      </p:sp>
      <p:sp>
        <p:nvSpPr>
          <p:cNvPr id="232" name="Google Shape;232;p51"/>
          <p:cNvSpPr txBox="1"/>
          <p:nvPr/>
        </p:nvSpPr>
        <p:spPr>
          <a:xfrm>
            <a:off x="3430815" y="2039155"/>
            <a:ext cx="1205400" cy="1666200"/>
          </a:xfrm>
          <a:prstGeom prst="rect">
            <a:avLst/>
          </a:prstGeom>
          <a:solidFill>
            <a:srgbClr val="FFFFFF"/>
          </a:solidFill>
          <a:ln cap="flat" cmpd="sng" w="9525">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b="1" lang="en" sz="1500">
                <a:latin typeface="Inter"/>
                <a:ea typeface="Inter"/>
                <a:cs typeface="Inter"/>
                <a:sym typeface="Inter"/>
              </a:rPr>
              <a:t>Primary Effect:</a:t>
            </a:r>
            <a:endParaRPr b="1" sz="1500">
              <a:latin typeface="Inter"/>
              <a:ea typeface="Inter"/>
              <a:cs typeface="Inter"/>
              <a:sym typeface="Inter"/>
            </a:endParaRPr>
          </a:p>
        </p:txBody>
      </p:sp>
      <p:sp>
        <p:nvSpPr>
          <p:cNvPr id="233" name="Google Shape;233;p51"/>
          <p:cNvSpPr txBox="1"/>
          <p:nvPr/>
        </p:nvSpPr>
        <p:spPr>
          <a:xfrm>
            <a:off x="5589786" y="1186654"/>
            <a:ext cx="1476000" cy="636000"/>
          </a:xfrm>
          <a:prstGeom prst="rect">
            <a:avLst/>
          </a:prstGeom>
          <a:noFill/>
          <a:ln>
            <a:noFill/>
          </a:ln>
        </p:spPr>
        <p:txBody>
          <a:bodyPr anchorCtr="0" anchor="t" bIns="119600" lIns="119600" spcFirstLastPara="1" rIns="119600" wrap="square" tIns="119600">
            <a:noAutofit/>
          </a:bodyPr>
          <a:lstStyle/>
          <a:p>
            <a:pPr indent="0" lvl="0" marL="0" rtl="0" algn="ctr">
              <a:spcBef>
                <a:spcPts val="0"/>
              </a:spcBef>
              <a:spcAft>
                <a:spcPts val="0"/>
              </a:spcAft>
              <a:buNone/>
            </a:pPr>
            <a:r>
              <a:rPr b="1" lang="en" sz="1500">
                <a:latin typeface="Inter"/>
                <a:ea typeface="Inter"/>
                <a:cs typeface="Inter"/>
                <a:sym typeface="Inter"/>
              </a:rPr>
              <a:t>Secondary Effects:</a:t>
            </a:r>
            <a:endParaRPr b="1" sz="1500">
              <a:latin typeface="Inter"/>
              <a:ea typeface="Inter"/>
              <a:cs typeface="Inter"/>
              <a:sym typeface="Inter"/>
            </a:endParaRPr>
          </a:p>
        </p:txBody>
      </p:sp>
      <p:cxnSp>
        <p:nvCxnSpPr>
          <p:cNvPr id="234" name="Google Shape;234;p51"/>
          <p:cNvCxnSpPr/>
          <p:nvPr/>
        </p:nvCxnSpPr>
        <p:spPr>
          <a:xfrm flipH="1" rot="10800000">
            <a:off x="2493337" y="4432068"/>
            <a:ext cx="634200" cy="4200"/>
          </a:xfrm>
          <a:prstGeom prst="straightConnector1">
            <a:avLst/>
          </a:prstGeom>
          <a:noFill/>
          <a:ln cap="flat" cmpd="sng" w="19050">
            <a:solidFill>
              <a:srgbClr val="000000"/>
            </a:solidFill>
            <a:prstDash val="solid"/>
            <a:round/>
            <a:headEnd len="med" w="med" type="none"/>
            <a:tailEnd len="med" w="med" type="triangle"/>
          </a:ln>
        </p:spPr>
      </p:cxnSp>
      <p:cxnSp>
        <p:nvCxnSpPr>
          <p:cNvPr id="235" name="Google Shape;235;p51"/>
          <p:cNvCxnSpPr/>
          <p:nvPr/>
        </p:nvCxnSpPr>
        <p:spPr>
          <a:xfrm flipH="1" rot="10800000">
            <a:off x="2494294" y="7560380"/>
            <a:ext cx="618000" cy="8400"/>
          </a:xfrm>
          <a:prstGeom prst="straightConnector1">
            <a:avLst/>
          </a:prstGeom>
          <a:noFill/>
          <a:ln cap="flat" cmpd="sng" w="19050">
            <a:solidFill>
              <a:srgbClr val="000000"/>
            </a:solidFill>
            <a:prstDash val="solid"/>
            <a:round/>
            <a:headEnd len="med" w="med" type="none"/>
            <a:tailEnd len="med" w="med" type="triangle"/>
          </a:ln>
        </p:spPr>
      </p:cxnSp>
      <p:sp>
        <p:nvSpPr>
          <p:cNvPr id="225" name="Google Shape;225;p51"/>
          <p:cNvSpPr txBox="1"/>
          <p:nvPr/>
        </p:nvSpPr>
        <p:spPr>
          <a:xfrm>
            <a:off x="5445975" y="5671449"/>
            <a:ext cx="1746300" cy="3309300"/>
          </a:xfrm>
          <a:prstGeom prst="rect">
            <a:avLst/>
          </a:prstGeom>
          <a:noFill/>
          <a:ln cap="flat" cmpd="sng" w="9525">
            <a:solidFill>
              <a:srgbClr val="000000"/>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t/>
            </a:r>
            <a:endParaRPr sz="1800"/>
          </a:p>
        </p:txBody>
      </p:sp>
      <p:sp>
        <p:nvSpPr>
          <p:cNvPr id="236" name="Google Shape;236;p51"/>
          <p:cNvSpPr txBox="1"/>
          <p:nvPr/>
        </p:nvSpPr>
        <p:spPr>
          <a:xfrm>
            <a:off x="453700" y="1815500"/>
            <a:ext cx="2552700" cy="1392000"/>
          </a:xfrm>
          <a:prstGeom prst="rect">
            <a:avLst/>
          </a:prstGeom>
          <a:noFill/>
          <a:ln>
            <a:noFill/>
          </a:ln>
        </p:spPr>
        <p:txBody>
          <a:bodyPr anchorCtr="0" anchor="ctr" bIns="119600" lIns="119600" spcFirstLastPara="1" rIns="119600" wrap="square" tIns="119600">
            <a:noAutofit/>
          </a:bodyPr>
          <a:lstStyle/>
          <a:p>
            <a:pPr indent="0" lvl="0" marL="0" rtl="0" algn="l">
              <a:spcBef>
                <a:spcPts val="0"/>
              </a:spcBef>
              <a:spcAft>
                <a:spcPts val="0"/>
              </a:spcAft>
              <a:buNone/>
            </a:pPr>
            <a:r>
              <a:rPr b="1" i="1" lang="en" sz="1200">
                <a:latin typeface="Plus Jakarta Sans"/>
                <a:ea typeface="Plus Jakarta Sans"/>
                <a:cs typeface="Plus Jakarta Sans"/>
                <a:sym typeface="Plus Jakarta Sans"/>
              </a:rPr>
              <a:t>Directions</a:t>
            </a:r>
            <a:r>
              <a:rPr b="1" lang="en" sz="1200">
                <a:latin typeface="Plus Jakarta Sans"/>
                <a:ea typeface="Plus Jakarta Sans"/>
                <a:cs typeface="Plus Jakarta Sans"/>
                <a:sym typeface="Plus Jakarta Sans"/>
              </a:rPr>
              <a:t>:</a:t>
            </a:r>
            <a:r>
              <a:rPr i="1" lang="en" sz="1200">
                <a:latin typeface="Plus Jakarta Sans"/>
                <a:ea typeface="Plus Jakarta Sans"/>
                <a:cs typeface="Plus Jakarta Sans"/>
                <a:sym typeface="Plus Jakarta Sans"/>
              </a:rPr>
              <a:t> Label each effect. If possible, rank the secondary effects in order of importance (most important on top). Be sure to explain why you believe the primary effect is the most important.</a:t>
            </a:r>
            <a:endParaRPr i="1" sz="1200">
              <a:latin typeface="Plus Jakarta Sans"/>
              <a:ea typeface="Plus Jakarta Sans"/>
              <a:cs typeface="Plus Jakarta Sans"/>
              <a:sym typeface="Plus Jakarta Sans"/>
            </a:endParaRPr>
          </a:p>
        </p:txBody>
      </p:sp>
      <p:pic>
        <p:nvPicPr>
          <p:cNvPr id="237" name="Google Shape;237;p51"/>
          <p:cNvPicPr preferRelativeResize="0"/>
          <p:nvPr/>
        </p:nvPicPr>
        <p:blipFill>
          <a:blip r:embed="rId5">
            <a:alphaModFix/>
          </a:blip>
          <a:stretch>
            <a:fillRect/>
          </a:stretch>
        </p:blipFill>
        <p:spPr>
          <a:xfrm>
            <a:off x="453701" y="992626"/>
            <a:ext cx="822875" cy="8228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41" name="Shape 241"/>
        <p:cNvGrpSpPr/>
        <p:nvPr/>
      </p:nvGrpSpPr>
      <p:grpSpPr>
        <a:xfrm>
          <a:off x="0" y="0"/>
          <a:ext cx="0" cy="0"/>
          <a:chOff x="0" y="0"/>
          <a:chExt cx="0" cy="0"/>
        </a:xfrm>
      </p:grpSpPr>
      <p:pic>
        <p:nvPicPr>
          <p:cNvPr id="242" name="Google Shape;242;p52"/>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43" name="Google Shape;243;p52"/>
          <p:cNvSpPr txBox="1"/>
          <p:nvPr/>
        </p:nvSpPr>
        <p:spPr>
          <a:xfrm>
            <a:off x="2757050" y="2292913"/>
            <a:ext cx="4479000" cy="1943100"/>
          </a:xfrm>
          <a:prstGeom prst="rect">
            <a:avLst/>
          </a:prstGeom>
          <a:noFill/>
          <a:ln cap="flat" cmpd="sng" w="9525">
            <a:solidFill>
              <a:srgbClr val="B7B7B7"/>
            </a:solidFill>
            <a:prstDash val="solid"/>
            <a:round/>
            <a:headEnd len="sm" w="sm" type="none"/>
            <a:tailEnd len="sm" w="sm" type="none"/>
          </a:ln>
        </p:spPr>
        <p:txBody>
          <a:bodyPr anchorCtr="0" anchor="ctr" bIns="116050" lIns="116050" spcFirstLastPara="1" rIns="116050" wrap="square" tIns="116050">
            <a:noAutofit/>
          </a:bodyPr>
          <a:lstStyle/>
          <a:p>
            <a:pPr indent="0" lvl="0" marL="0" rtl="0" algn="ctr">
              <a:spcBef>
                <a:spcPts val="0"/>
              </a:spcBef>
              <a:spcAft>
                <a:spcPts val="0"/>
              </a:spcAft>
              <a:buClr>
                <a:schemeClr val="dk1"/>
              </a:buClr>
              <a:buSzPts val="1200"/>
              <a:buFont typeface="Arial"/>
              <a:buNone/>
            </a:pPr>
            <a:r>
              <a:rPr b="1" lang="en" sz="1500">
                <a:solidFill>
                  <a:schemeClr val="dk1"/>
                </a:solidFill>
                <a:latin typeface="Plus Jakarta Sans"/>
                <a:ea typeface="Plus Jakarta Sans"/>
                <a:cs typeface="Plus Jakarta Sans"/>
                <a:sym typeface="Plus Jakarta Sans"/>
              </a:rPr>
              <a:t>Thinking historically means considering why certain things happened and what effects occurred because of an event, development, or process. It also means recognizing that there are multiple causes of and multiple effects from any event, development, or process.</a:t>
            </a:r>
            <a:endParaRPr b="1" sz="1500">
              <a:solidFill>
                <a:schemeClr val="dk1"/>
              </a:solidFill>
              <a:latin typeface="Plus Jakarta Sans"/>
              <a:ea typeface="Plus Jakarta Sans"/>
              <a:cs typeface="Plus Jakarta Sans"/>
              <a:sym typeface="Plus Jakarta Sans"/>
            </a:endParaRPr>
          </a:p>
        </p:txBody>
      </p:sp>
      <p:sp>
        <p:nvSpPr>
          <p:cNvPr id="244" name="Google Shape;244;p52"/>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700">
                <a:latin typeface="Halant"/>
                <a:ea typeface="Halant"/>
                <a:cs typeface="Halant"/>
                <a:sym typeface="Halant"/>
              </a:rPr>
              <a:t>Formative Assessment:</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2500">
                <a:latin typeface="Plus Jakarta Sans Medium"/>
                <a:ea typeface="Plus Jakarta Sans Medium"/>
                <a:cs typeface="Plus Jakarta Sans Medium"/>
                <a:sym typeface="Plus Jakarta Sans Medium"/>
              </a:rPr>
              <a:t>Causation</a:t>
            </a:r>
            <a:endParaRPr sz="1500">
              <a:solidFill>
                <a:srgbClr val="000000"/>
              </a:solidFill>
              <a:latin typeface="Plus Jakarta Sans Medium"/>
              <a:ea typeface="Plus Jakarta Sans Medium"/>
              <a:cs typeface="Plus Jakarta Sans Medium"/>
              <a:sym typeface="Plus Jakarta Sans Medium"/>
            </a:endParaRPr>
          </a:p>
        </p:txBody>
      </p:sp>
      <p:pic>
        <p:nvPicPr>
          <p:cNvPr id="245" name="Google Shape;245;p52"/>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246" name="Google Shape;246;p52"/>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©2023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47" name="Google Shape;247;p52"/>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248" name="Google Shape;248;p52"/>
          <p:cNvSpPr txBox="1"/>
          <p:nvPr/>
        </p:nvSpPr>
        <p:spPr>
          <a:xfrm>
            <a:off x="536459" y="4625088"/>
            <a:ext cx="6699600" cy="891000"/>
          </a:xfrm>
          <a:prstGeom prst="rect">
            <a:avLst/>
          </a:prstGeom>
          <a:noFill/>
          <a:ln>
            <a:noFill/>
          </a:ln>
        </p:spPr>
        <p:txBody>
          <a:bodyPr anchorCtr="0" anchor="ctr" bIns="116050" lIns="116050" spcFirstLastPara="1" rIns="116050" wrap="square" tIns="116050">
            <a:noAutofit/>
          </a:bodyPr>
          <a:lstStyle/>
          <a:p>
            <a:pPr indent="0" lvl="0" marL="0" rtl="0" algn="l">
              <a:spcBef>
                <a:spcPts val="0"/>
              </a:spcBef>
              <a:spcAft>
                <a:spcPts val="0"/>
              </a:spcAft>
              <a:buNone/>
            </a:pPr>
            <a:r>
              <a:rPr b="1" lang="en" sz="1500">
                <a:solidFill>
                  <a:schemeClr val="dk1"/>
                </a:solidFill>
                <a:latin typeface="Inter"/>
                <a:ea typeface="Inter"/>
                <a:cs typeface="Inter"/>
                <a:sym typeface="Inter"/>
              </a:rPr>
              <a:t>Directions</a:t>
            </a:r>
            <a:r>
              <a:rPr lang="en" sz="1500">
                <a:solidFill>
                  <a:schemeClr val="dk1"/>
                </a:solidFill>
                <a:latin typeface="Inter"/>
                <a:ea typeface="Inter"/>
                <a:cs typeface="Inter"/>
                <a:sym typeface="Inter"/>
              </a:rPr>
              <a:t>:</a:t>
            </a:r>
            <a:r>
              <a:rPr lang="en" sz="1500">
                <a:solidFill>
                  <a:schemeClr val="dk1"/>
                </a:solidFill>
                <a:latin typeface="Inter"/>
                <a:ea typeface="Inter"/>
                <a:cs typeface="Inter"/>
                <a:sym typeface="Inter"/>
              </a:rPr>
              <a:t> Read the following historical context and primary source. Then, answer the questions on causation that follow. This question is Weighted Multiple Choice (WMC). The two best answers are 2 points, the next-best answer is 1 point, and the incorrect answer is 0 points.</a:t>
            </a:r>
            <a:endParaRPr sz="1500">
              <a:solidFill>
                <a:schemeClr val="dk1"/>
              </a:solidFill>
              <a:latin typeface="Inter"/>
              <a:ea typeface="Inter"/>
              <a:cs typeface="Inter"/>
              <a:sym typeface="Inter"/>
            </a:endParaRPr>
          </a:p>
        </p:txBody>
      </p:sp>
      <p:pic>
        <p:nvPicPr>
          <p:cNvPr id="249" name="Google Shape;249;p52"/>
          <p:cNvPicPr preferRelativeResize="0"/>
          <p:nvPr/>
        </p:nvPicPr>
        <p:blipFill>
          <a:blip r:embed="rId5">
            <a:alphaModFix/>
          </a:blip>
          <a:stretch>
            <a:fillRect/>
          </a:stretch>
        </p:blipFill>
        <p:spPr>
          <a:xfrm>
            <a:off x="536446" y="2286512"/>
            <a:ext cx="1955925" cy="19559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53" name="Shape 253"/>
        <p:cNvGrpSpPr/>
        <p:nvPr/>
      </p:nvGrpSpPr>
      <p:grpSpPr>
        <a:xfrm>
          <a:off x="0" y="0"/>
          <a:ext cx="0" cy="0"/>
          <a:chOff x="0" y="0"/>
          <a:chExt cx="0" cy="0"/>
        </a:xfrm>
      </p:grpSpPr>
      <p:sp>
        <p:nvSpPr>
          <p:cNvPr id="254" name="Google Shape;254;p53"/>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latin typeface="Halant"/>
                <a:ea typeface="Halant"/>
                <a:cs typeface="Halant"/>
                <a:sym typeface="Halant"/>
              </a:rPr>
              <a:t>Formative Assessment: Causation</a:t>
            </a:r>
            <a:endParaRPr sz="1900">
              <a:latin typeface="Halant"/>
              <a:ea typeface="Halant"/>
              <a:cs typeface="Halant"/>
              <a:sym typeface="Halant"/>
            </a:endParaRPr>
          </a:p>
        </p:txBody>
      </p:sp>
      <p:pic>
        <p:nvPicPr>
          <p:cNvPr id="255" name="Google Shape;255;p53"/>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56" name="Google Shape;256;p5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©2023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57" name="Google Shape;257;p5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258" name="Google Shape;258;p53"/>
          <p:cNvSpPr txBox="1"/>
          <p:nvPr/>
        </p:nvSpPr>
        <p:spPr>
          <a:xfrm>
            <a:off x="536400" y="604100"/>
            <a:ext cx="6786600" cy="3297300"/>
          </a:xfrm>
          <a:prstGeom prst="rect">
            <a:avLst/>
          </a:prstGeom>
          <a:noFill/>
          <a:ln cap="flat" cmpd="sng" w="19050">
            <a:solidFill>
              <a:srgbClr val="000000"/>
            </a:solidFill>
            <a:prstDash val="solid"/>
            <a:round/>
            <a:headEnd len="sm" w="sm" type="none"/>
            <a:tailEnd len="sm" w="sm" type="none"/>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b="1" lang="en">
                <a:solidFill>
                  <a:schemeClr val="dk1"/>
                </a:solidFill>
                <a:latin typeface="Inter"/>
                <a:ea typeface="Inter"/>
                <a:cs typeface="Inter"/>
                <a:sym typeface="Inter"/>
              </a:rPr>
              <a:t>Historical Context:</a:t>
            </a:r>
            <a:endParaRPr b="1">
              <a:solidFill>
                <a:schemeClr val="dk1"/>
              </a:solidFill>
              <a:latin typeface="Inter"/>
              <a:ea typeface="Inter"/>
              <a:cs typeface="Inter"/>
              <a:sym typeface="Inter"/>
            </a:endParaRPr>
          </a:p>
          <a:p>
            <a:pPr indent="0" lvl="0" marL="0" rtl="0" algn="ctr">
              <a:spcBef>
                <a:spcPts val="0"/>
              </a:spcBef>
              <a:spcAft>
                <a:spcPts val="0"/>
              </a:spcAft>
              <a:buClr>
                <a:schemeClr val="dk1"/>
              </a:buClr>
              <a:buSzPts val="1200"/>
              <a:buFont typeface="Arial"/>
              <a:buNone/>
            </a:pPr>
            <a:r>
              <a:t/>
            </a:r>
            <a:endParaRPr b="1">
              <a:solidFill>
                <a:schemeClr val="dk1"/>
              </a:solidFill>
              <a:latin typeface="Inter"/>
              <a:ea typeface="Inter"/>
              <a:cs typeface="Inter"/>
              <a:sym typeface="Inter"/>
            </a:endParaRPr>
          </a:p>
          <a:p>
            <a:pPr indent="0" lvl="0" marL="0" rtl="0" algn="ctr">
              <a:spcBef>
                <a:spcPts val="0"/>
              </a:spcBef>
              <a:spcAft>
                <a:spcPts val="0"/>
              </a:spcAft>
              <a:buClr>
                <a:schemeClr val="dk1"/>
              </a:buClr>
              <a:buSzPts val="1200"/>
              <a:buFont typeface="Arial"/>
              <a:buNone/>
            </a:pPr>
            <a:r>
              <a:rPr lang="en">
                <a:solidFill>
                  <a:schemeClr val="dk1"/>
                </a:solidFill>
                <a:latin typeface="Inter"/>
                <a:ea typeface="Inter"/>
                <a:cs typeface="Inter"/>
                <a:sym typeface="Inter"/>
              </a:rPr>
              <a:t>From the late 15th century to the mid 17th century, European countries sent explorers around the world. These lands flourished before European arrival but explorers wished to claim these lands for their home countries. Explorers, mostly from Spain, hoped to spread their Catholic faith, make a name for themselves, and gain riches (often summarized as “God, Glory, and Gold”). </a:t>
            </a:r>
            <a:endParaRPr>
              <a:solidFill>
                <a:schemeClr val="dk1"/>
              </a:solidFill>
              <a:latin typeface="Inter"/>
              <a:ea typeface="Inter"/>
              <a:cs typeface="Inter"/>
              <a:sym typeface="Inter"/>
            </a:endParaRPr>
          </a:p>
          <a:p>
            <a:pPr indent="0" lvl="0" marL="0" rtl="0" algn="ctr">
              <a:spcBef>
                <a:spcPts val="0"/>
              </a:spcBef>
              <a:spcAft>
                <a:spcPts val="0"/>
              </a:spcAft>
              <a:buClr>
                <a:schemeClr val="dk1"/>
              </a:buClr>
              <a:buSzPts val="1200"/>
              <a:buFont typeface="Arial"/>
              <a:buNone/>
            </a:pPr>
            <a:r>
              <a:t/>
            </a:r>
            <a:endParaRPr>
              <a:solidFill>
                <a:schemeClr val="dk1"/>
              </a:solidFill>
              <a:latin typeface="Inter"/>
              <a:ea typeface="Inter"/>
              <a:cs typeface="Inter"/>
              <a:sym typeface="Inter"/>
            </a:endParaRPr>
          </a:p>
          <a:p>
            <a:pPr indent="0" lvl="0" marL="0" rtl="0" algn="ctr">
              <a:spcBef>
                <a:spcPts val="0"/>
              </a:spcBef>
              <a:spcAft>
                <a:spcPts val="0"/>
              </a:spcAft>
              <a:buClr>
                <a:schemeClr val="dk1"/>
              </a:buClr>
              <a:buSzPts val="1200"/>
              <a:buFont typeface="Arial"/>
              <a:buNone/>
            </a:pPr>
            <a:r>
              <a:rPr lang="en">
                <a:solidFill>
                  <a:schemeClr val="dk1"/>
                </a:solidFill>
                <a:latin typeface="Inter"/>
                <a:ea typeface="Inter"/>
                <a:cs typeface="Inter"/>
                <a:sym typeface="Inter"/>
              </a:rPr>
              <a:t>Europeans brought new livestock and crops, like cows and grapes, to the Americas. However, interactions between the Spanish and indigenous people often meant devastation for the people already living there. Most Spaniards believed that their Catholic faith and European way of life made them superior to the indigenous groups. This belief served as justification for their conquest of the Americas.</a:t>
            </a:r>
            <a:endParaRPr>
              <a:solidFill>
                <a:schemeClr val="dk1"/>
              </a:solidFill>
              <a:latin typeface="Inter"/>
              <a:ea typeface="Inter"/>
              <a:cs typeface="Inter"/>
              <a:sym typeface="Inter"/>
            </a:endParaRPr>
          </a:p>
        </p:txBody>
      </p:sp>
      <p:graphicFrame>
        <p:nvGraphicFramePr>
          <p:cNvPr id="259" name="Google Shape;259;p53"/>
          <p:cNvGraphicFramePr/>
          <p:nvPr/>
        </p:nvGraphicFramePr>
        <p:xfrm>
          <a:off x="536356" y="4053700"/>
          <a:ext cx="3000000" cy="3000000"/>
        </p:xfrm>
        <a:graphic>
          <a:graphicData uri="http://schemas.openxmlformats.org/drawingml/2006/table">
            <a:tbl>
              <a:tblPr>
                <a:noFill/>
                <a:tableStyleId>{C31A6611-1560-4E1E-8329-507768BEA764}</a:tableStyleId>
              </a:tblPr>
              <a:tblGrid>
                <a:gridCol w="6786675"/>
              </a:tblGrid>
              <a:tr h="916925">
                <a:tc>
                  <a:txBody>
                    <a:bodyPr/>
                    <a:lstStyle/>
                    <a:p>
                      <a:pPr indent="0" lvl="0" marL="0" rtl="0" algn="l">
                        <a:spcBef>
                          <a:spcPts val="0"/>
                        </a:spcBef>
                        <a:spcAft>
                          <a:spcPts val="0"/>
                        </a:spcAft>
                        <a:buClr>
                          <a:schemeClr val="dk1"/>
                        </a:buClr>
                        <a:buSzPts val="1100"/>
                        <a:buFont typeface="Arial"/>
                        <a:buNone/>
                      </a:pPr>
                      <a:r>
                        <a:rPr lang="en" sz="1500">
                          <a:solidFill>
                            <a:schemeClr val="dk1"/>
                          </a:solidFill>
                          <a:latin typeface="Inter"/>
                          <a:ea typeface="Inter"/>
                          <a:cs typeface="Inter"/>
                          <a:sym typeface="Inter"/>
                        </a:rPr>
                        <a:t>Source: Theodore de Bry (images) and Bartolome de las Casas (text). </a:t>
                      </a:r>
                      <a:r>
                        <a:rPr i="1" lang="en" sz="1500">
                          <a:solidFill>
                            <a:schemeClr val="dk1"/>
                          </a:solidFill>
                          <a:latin typeface="Inter"/>
                          <a:ea typeface="Inter"/>
                          <a:cs typeface="Inter"/>
                          <a:sym typeface="Inter"/>
                        </a:rPr>
                        <a:t>A Short Account of the Destruction of the Indies,</a:t>
                      </a:r>
                      <a:r>
                        <a:rPr lang="en" sz="1500">
                          <a:solidFill>
                            <a:schemeClr val="dk1"/>
                          </a:solidFill>
                          <a:latin typeface="Inter"/>
                          <a:ea typeface="Inter"/>
                          <a:cs typeface="Inter"/>
                          <a:sym typeface="Inter"/>
                        </a:rPr>
                        <a:t> 1598.</a:t>
                      </a:r>
                      <a:endParaRPr sz="1300">
                        <a:solidFill>
                          <a:schemeClr val="dk1"/>
                        </a:solidFill>
                        <a:latin typeface="Inter"/>
                        <a:ea typeface="Inter"/>
                        <a:cs typeface="Inter"/>
                        <a:sym typeface="Inter"/>
                      </a:endParaRPr>
                    </a:p>
                  </a:txBody>
                  <a:tcPr marT="66525" marB="66525" marR="67475" marL="67475">
                    <a:lnL cap="flat" cmpd="sng" w="12700">
                      <a:solidFill>
                        <a:srgbClr val="B7B7B7"/>
                      </a:solidFill>
                      <a:prstDash val="solid"/>
                      <a:round/>
                      <a:headEnd len="sm" w="sm" type="none"/>
                      <a:tailEnd len="sm" w="sm" type="none"/>
                    </a:lnL>
                    <a:lnR cap="flat" cmpd="sng" w="12700">
                      <a:solidFill>
                        <a:srgbClr val="B7B7B7"/>
                      </a:solidFill>
                      <a:prstDash val="solid"/>
                      <a:round/>
                      <a:headEnd len="sm" w="sm" type="none"/>
                      <a:tailEnd len="sm" w="sm" type="none"/>
                    </a:lnR>
                    <a:lnT cap="flat" cmpd="sng" w="12700">
                      <a:solidFill>
                        <a:srgbClr val="B7B7B7"/>
                      </a:solidFill>
                      <a:prstDash val="solid"/>
                      <a:round/>
                      <a:headEnd len="sm" w="sm" type="none"/>
                      <a:tailEnd len="sm" w="sm" type="none"/>
                    </a:lnT>
                    <a:lnB cap="flat" cmpd="sng" w="12700">
                      <a:solidFill>
                        <a:srgbClr val="B7B7B7"/>
                      </a:solidFill>
                      <a:prstDash val="solid"/>
                      <a:round/>
                      <a:headEnd len="sm" w="sm" type="none"/>
                      <a:tailEnd len="sm" w="sm" type="none"/>
                    </a:lnB>
                  </a:tcPr>
                </a:tc>
              </a:tr>
              <a:tr h="3477625">
                <a:tc>
                  <a:txBody>
                    <a:bodyPr/>
                    <a:lstStyle/>
                    <a:p>
                      <a:pPr indent="0" lvl="0" marL="0" rtl="0" algn="l">
                        <a:spcBef>
                          <a:spcPts val="0"/>
                        </a:spcBef>
                        <a:spcAft>
                          <a:spcPts val="0"/>
                        </a:spcAft>
                        <a:buClr>
                          <a:schemeClr val="dk1"/>
                        </a:buClr>
                        <a:buSzPts val="1100"/>
                        <a:buFont typeface="Arial"/>
                        <a:buNone/>
                      </a:pPr>
                      <a:r>
                        <a:t/>
                      </a:r>
                      <a:endParaRPr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500">
                          <a:solidFill>
                            <a:schemeClr val="dk1"/>
                          </a:solidFill>
                          <a:latin typeface="Inter"/>
                          <a:ea typeface="Inter"/>
                          <a:cs typeface="Inter"/>
                          <a:sym typeface="Inter"/>
                        </a:rPr>
                        <a:t>It was upon these gentle lambs, imbued by the Creator with all the qualities we have mentioned, that from the very first day they clapped eyes on them the Spanish fell like ravening wolves upon the fold, or like tigers and savage lions who have not eaten meat for days… When the Spanish first journeyed there, the indigenous population of the island of Hispaniola stood at some three million; today only two hundred survive. The native population…was wiped out by force, a policy adopted by the Spaniards.</a:t>
                      </a:r>
                      <a:endParaRPr sz="1500">
                        <a:solidFill>
                          <a:schemeClr val="dk1"/>
                        </a:solidFill>
                        <a:latin typeface="Inter"/>
                        <a:ea typeface="Inter"/>
                        <a:cs typeface="Inter"/>
                        <a:sym typeface="Inter"/>
                      </a:endParaRPr>
                    </a:p>
                  </a:txBody>
                  <a:tcPr marT="95800" marB="95800" marR="97175" marL="97175">
                    <a:lnL cap="flat" cmpd="sng" w="12700">
                      <a:solidFill>
                        <a:srgbClr val="FFFFFF"/>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12700">
                      <a:solidFill>
                        <a:srgbClr val="B7B7B7"/>
                      </a:solidFill>
                      <a:prstDash val="solid"/>
                      <a:round/>
                      <a:headEnd len="sm" w="sm" type="none"/>
                      <a:tailEnd len="sm" w="sm" type="none"/>
                    </a:lnT>
                    <a:lnB cap="flat" cmpd="sng" w="12700">
                      <a:solidFill>
                        <a:srgbClr val="B7B7B7">
                          <a:alpha val="0"/>
                        </a:srgbClr>
                      </a:solidFill>
                      <a:prstDash val="solid"/>
                      <a:round/>
                      <a:headEnd len="sm" w="sm" type="none"/>
                      <a:tailEnd len="sm" w="sm" type="none"/>
                    </a:lnB>
                  </a:tcPr>
                </a:tc>
              </a:tr>
            </a:tbl>
          </a:graphicData>
        </a:graphic>
      </p:graphicFrame>
      <p:pic>
        <p:nvPicPr>
          <p:cNvPr id="260" name="Google Shape;260;p53"/>
          <p:cNvPicPr preferRelativeResize="0"/>
          <p:nvPr/>
        </p:nvPicPr>
        <p:blipFill>
          <a:blip r:embed="rId4">
            <a:alphaModFix/>
          </a:blip>
          <a:stretch>
            <a:fillRect/>
          </a:stretch>
        </p:blipFill>
        <p:spPr>
          <a:xfrm>
            <a:off x="536345" y="4742037"/>
            <a:ext cx="3322865" cy="2514600"/>
          </a:xfrm>
          <a:prstGeom prst="rect">
            <a:avLst/>
          </a:prstGeom>
          <a:noFill/>
          <a:ln>
            <a:noFill/>
          </a:ln>
        </p:spPr>
      </p:pic>
      <p:pic>
        <p:nvPicPr>
          <p:cNvPr id="261" name="Google Shape;261;p53"/>
          <p:cNvPicPr preferRelativeResize="0"/>
          <p:nvPr/>
        </p:nvPicPr>
        <p:blipFill>
          <a:blip r:embed="rId5">
            <a:alphaModFix/>
          </a:blip>
          <a:stretch>
            <a:fillRect/>
          </a:stretch>
        </p:blipFill>
        <p:spPr>
          <a:xfrm>
            <a:off x="4139831" y="4732046"/>
            <a:ext cx="3183165" cy="2534557"/>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65" name="Shape 265"/>
        <p:cNvGrpSpPr/>
        <p:nvPr/>
      </p:nvGrpSpPr>
      <p:grpSpPr>
        <a:xfrm>
          <a:off x="0" y="0"/>
          <a:ext cx="0" cy="0"/>
          <a:chOff x="0" y="0"/>
          <a:chExt cx="0" cy="0"/>
        </a:xfrm>
      </p:grpSpPr>
      <p:sp>
        <p:nvSpPr>
          <p:cNvPr id="266" name="Google Shape;266;p54"/>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latin typeface="Halant"/>
                <a:ea typeface="Halant"/>
                <a:cs typeface="Halant"/>
                <a:sym typeface="Halant"/>
              </a:rPr>
              <a:t>Formative Assessment: Causation</a:t>
            </a:r>
            <a:endParaRPr sz="1900">
              <a:latin typeface="Halant"/>
              <a:ea typeface="Halant"/>
              <a:cs typeface="Halant"/>
              <a:sym typeface="Halant"/>
            </a:endParaRPr>
          </a:p>
        </p:txBody>
      </p:sp>
      <p:pic>
        <p:nvPicPr>
          <p:cNvPr id="267" name="Google Shape;267;p54"/>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68" name="Google Shape;268;p5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©2023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69" name="Google Shape;269;p5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270" name="Google Shape;270;p54"/>
          <p:cNvSpPr txBox="1"/>
          <p:nvPr/>
        </p:nvSpPr>
        <p:spPr>
          <a:xfrm>
            <a:off x="475400" y="915375"/>
            <a:ext cx="6821700" cy="4113900"/>
          </a:xfrm>
          <a:prstGeom prst="rect">
            <a:avLst/>
          </a:prstGeom>
          <a:noFill/>
          <a:ln>
            <a:noFill/>
          </a:ln>
        </p:spPr>
        <p:txBody>
          <a:bodyPr anchorCtr="0" anchor="t" bIns="96675" lIns="96675" spcFirstLastPara="1" rIns="96675" wrap="square" tIns="96675">
            <a:noAutofit/>
          </a:bodyPr>
          <a:lstStyle/>
          <a:p>
            <a:pPr indent="-323850" lvl="0" marL="457200" rtl="0" algn="l">
              <a:spcBef>
                <a:spcPts val="0"/>
              </a:spcBef>
              <a:spcAft>
                <a:spcPts val="0"/>
              </a:spcAft>
              <a:buClr>
                <a:schemeClr val="dk1"/>
              </a:buClr>
              <a:buSzPts val="1500"/>
              <a:buFont typeface="Work Sans"/>
              <a:buAutoNum type="arabicPeriod"/>
            </a:pPr>
            <a:r>
              <a:rPr lang="en" sz="1500">
                <a:solidFill>
                  <a:schemeClr val="dk1"/>
                </a:solidFill>
                <a:highlight>
                  <a:schemeClr val="lt1"/>
                </a:highlight>
                <a:latin typeface="Inter"/>
                <a:ea typeface="Inter"/>
                <a:cs typeface="Inter"/>
                <a:sym typeface="Inter"/>
              </a:rPr>
              <a:t>Using both the historical context </a:t>
            </a:r>
            <a:r>
              <a:rPr i="1" lang="en" sz="1500">
                <a:solidFill>
                  <a:schemeClr val="dk1"/>
                </a:solidFill>
                <a:highlight>
                  <a:schemeClr val="lt1"/>
                </a:highlight>
                <a:latin typeface="Inter"/>
                <a:ea typeface="Inter"/>
                <a:cs typeface="Inter"/>
                <a:sym typeface="Inter"/>
              </a:rPr>
              <a:t>and</a:t>
            </a:r>
            <a:r>
              <a:rPr lang="en" sz="1500">
                <a:solidFill>
                  <a:schemeClr val="dk1"/>
                </a:solidFill>
                <a:highlight>
                  <a:schemeClr val="lt1"/>
                </a:highlight>
                <a:latin typeface="Inter"/>
                <a:ea typeface="Inter"/>
                <a:cs typeface="Inter"/>
                <a:sym typeface="Inter"/>
              </a:rPr>
              <a:t> the primary source, select the </a:t>
            </a:r>
            <a:r>
              <a:rPr b="1" i="1" lang="en" sz="1500">
                <a:solidFill>
                  <a:schemeClr val="dk1"/>
                </a:solidFill>
                <a:highlight>
                  <a:schemeClr val="lt1"/>
                </a:highlight>
                <a:latin typeface="Inter"/>
                <a:ea typeface="Inter"/>
                <a:cs typeface="Inter"/>
                <a:sym typeface="Inter"/>
              </a:rPr>
              <a:t>two statements </a:t>
            </a:r>
            <a:r>
              <a:rPr lang="en" sz="1500">
                <a:solidFill>
                  <a:schemeClr val="dk1"/>
                </a:solidFill>
                <a:highlight>
                  <a:schemeClr val="lt1"/>
                </a:highlight>
                <a:latin typeface="Inter"/>
                <a:ea typeface="Inter"/>
                <a:cs typeface="Inter"/>
                <a:sym typeface="Inter"/>
              </a:rPr>
              <a:t>that best demonstrate the effects of European exploration on indigenous populations in the Americas.</a:t>
            </a:r>
            <a:endParaRPr sz="1500">
              <a:solidFill>
                <a:schemeClr val="dk1"/>
              </a:solidFill>
              <a:highlight>
                <a:schemeClr val="lt1"/>
              </a:highlight>
              <a:latin typeface="Inter"/>
              <a:ea typeface="Inter"/>
              <a:cs typeface="Inter"/>
              <a:sym typeface="Inter"/>
            </a:endParaRPr>
          </a:p>
          <a:p>
            <a:pPr indent="0" lvl="0" marL="482600" rtl="0" algn="l">
              <a:spcBef>
                <a:spcPts val="0"/>
              </a:spcBef>
              <a:spcAft>
                <a:spcPts val="0"/>
              </a:spcAft>
              <a:buNone/>
            </a:pPr>
            <a:r>
              <a:t/>
            </a:r>
            <a:endParaRPr sz="1500">
              <a:solidFill>
                <a:schemeClr val="dk1"/>
              </a:solidFill>
              <a:highlight>
                <a:schemeClr val="lt1"/>
              </a:highlight>
              <a:latin typeface="Inter"/>
              <a:ea typeface="Inter"/>
              <a:cs typeface="Inter"/>
              <a:sym typeface="Inter"/>
            </a:endParaRPr>
          </a:p>
          <a:p>
            <a:pPr indent="-336550" lvl="0" marL="965200" rtl="0" algn="l">
              <a:spcBef>
                <a:spcPts val="0"/>
              </a:spcBef>
              <a:spcAft>
                <a:spcPts val="0"/>
              </a:spcAft>
              <a:buClr>
                <a:schemeClr val="dk1"/>
              </a:buClr>
              <a:buSzPts val="1500"/>
              <a:buFont typeface="Inter"/>
              <a:buAutoNum type="alphaUcPeriod"/>
            </a:pPr>
            <a:r>
              <a:rPr lang="en" sz="1500">
                <a:solidFill>
                  <a:schemeClr val="dk1"/>
                </a:solidFill>
                <a:highlight>
                  <a:schemeClr val="lt1"/>
                </a:highlight>
                <a:latin typeface="Inter"/>
                <a:ea typeface="Inter"/>
                <a:cs typeface="Inter"/>
                <a:sym typeface="Inter"/>
              </a:rPr>
              <a:t>The arrival of European explorers affected indigenous populations in the Americas because Europeans subjected indigenous populations to their Catholic beliefs and way of life.</a:t>
            </a:r>
            <a:endParaRPr sz="1500">
              <a:solidFill>
                <a:schemeClr val="dk1"/>
              </a:solidFill>
              <a:highlight>
                <a:schemeClr val="lt1"/>
              </a:highlight>
              <a:latin typeface="Inter"/>
              <a:ea typeface="Inter"/>
              <a:cs typeface="Inter"/>
              <a:sym typeface="Inter"/>
            </a:endParaRPr>
          </a:p>
          <a:p>
            <a:pPr indent="0" lvl="0" marL="1447800" rtl="0" algn="l">
              <a:spcBef>
                <a:spcPts val="0"/>
              </a:spcBef>
              <a:spcAft>
                <a:spcPts val="0"/>
              </a:spcAft>
              <a:buNone/>
            </a:pPr>
            <a:r>
              <a:t/>
            </a:r>
            <a:endParaRPr sz="1500">
              <a:solidFill>
                <a:schemeClr val="dk1"/>
              </a:solidFill>
              <a:highlight>
                <a:schemeClr val="lt1"/>
              </a:highlight>
              <a:latin typeface="Inter"/>
              <a:ea typeface="Inter"/>
              <a:cs typeface="Inter"/>
              <a:sym typeface="Inter"/>
            </a:endParaRPr>
          </a:p>
          <a:p>
            <a:pPr indent="-336550" lvl="0" marL="965200" rtl="0" algn="l">
              <a:spcBef>
                <a:spcPts val="0"/>
              </a:spcBef>
              <a:spcAft>
                <a:spcPts val="0"/>
              </a:spcAft>
              <a:buClr>
                <a:schemeClr val="dk1"/>
              </a:buClr>
              <a:buSzPts val="1500"/>
              <a:buFont typeface="Inter"/>
              <a:buAutoNum type="alphaUcPeriod"/>
            </a:pPr>
            <a:r>
              <a:rPr lang="en" sz="1500">
                <a:solidFill>
                  <a:schemeClr val="dk1"/>
                </a:solidFill>
                <a:highlight>
                  <a:schemeClr val="lt1"/>
                </a:highlight>
                <a:latin typeface="Inter"/>
                <a:ea typeface="Inter"/>
                <a:cs typeface="Inter"/>
                <a:sym typeface="Inter"/>
              </a:rPr>
              <a:t>The arrival of European explorers affected indigenous populations by introducing new plants and goods to America.</a:t>
            </a:r>
            <a:endParaRPr sz="1500">
              <a:solidFill>
                <a:schemeClr val="dk1"/>
              </a:solidFill>
              <a:highlight>
                <a:schemeClr val="lt1"/>
              </a:highlight>
              <a:latin typeface="Inter"/>
              <a:ea typeface="Inter"/>
              <a:cs typeface="Inter"/>
              <a:sym typeface="Inter"/>
            </a:endParaRPr>
          </a:p>
          <a:p>
            <a:pPr indent="0" lvl="0" marL="1447800" rtl="0" algn="l">
              <a:spcBef>
                <a:spcPts val="0"/>
              </a:spcBef>
              <a:spcAft>
                <a:spcPts val="0"/>
              </a:spcAft>
              <a:buNone/>
            </a:pPr>
            <a:r>
              <a:t/>
            </a:r>
            <a:endParaRPr sz="1500">
              <a:solidFill>
                <a:schemeClr val="dk1"/>
              </a:solidFill>
              <a:highlight>
                <a:schemeClr val="lt1"/>
              </a:highlight>
              <a:latin typeface="Inter"/>
              <a:ea typeface="Inter"/>
              <a:cs typeface="Inter"/>
              <a:sym typeface="Inter"/>
            </a:endParaRPr>
          </a:p>
          <a:p>
            <a:pPr indent="-336550" lvl="0" marL="965200" rtl="0" algn="l">
              <a:spcBef>
                <a:spcPts val="0"/>
              </a:spcBef>
              <a:spcAft>
                <a:spcPts val="0"/>
              </a:spcAft>
              <a:buClr>
                <a:schemeClr val="dk1"/>
              </a:buClr>
              <a:buSzPts val="1500"/>
              <a:buFont typeface="Inter"/>
              <a:buAutoNum type="alphaUcPeriod"/>
            </a:pPr>
            <a:r>
              <a:rPr lang="en" sz="1500">
                <a:solidFill>
                  <a:schemeClr val="dk1"/>
                </a:solidFill>
                <a:highlight>
                  <a:schemeClr val="lt1"/>
                </a:highlight>
                <a:latin typeface="Inter"/>
                <a:ea typeface="Inter"/>
                <a:cs typeface="Inter"/>
                <a:sym typeface="Inter"/>
              </a:rPr>
              <a:t>The arrival of European explorers resulted in the deaths of millions of indigenous people.</a:t>
            </a:r>
            <a:endParaRPr sz="1500">
              <a:solidFill>
                <a:schemeClr val="dk1"/>
              </a:solidFill>
              <a:highlight>
                <a:schemeClr val="lt1"/>
              </a:highlight>
              <a:latin typeface="Inter"/>
              <a:ea typeface="Inter"/>
              <a:cs typeface="Inter"/>
              <a:sym typeface="Inter"/>
            </a:endParaRPr>
          </a:p>
          <a:p>
            <a:pPr indent="0" lvl="0" marL="1447800" rtl="0" algn="l">
              <a:spcBef>
                <a:spcPts val="0"/>
              </a:spcBef>
              <a:spcAft>
                <a:spcPts val="0"/>
              </a:spcAft>
              <a:buNone/>
            </a:pPr>
            <a:r>
              <a:t/>
            </a:r>
            <a:endParaRPr sz="1500">
              <a:solidFill>
                <a:schemeClr val="dk1"/>
              </a:solidFill>
              <a:highlight>
                <a:schemeClr val="lt1"/>
              </a:highlight>
              <a:latin typeface="Inter"/>
              <a:ea typeface="Inter"/>
              <a:cs typeface="Inter"/>
              <a:sym typeface="Inter"/>
            </a:endParaRPr>
          </a:p>
          <a:p>
            <a:pPr indent="-336550" lvl="0" marL="965200" rtl="0" algn="l">
              <a:spcBef>
                <a:spcPts val="0"/>
              </a:spcBef>
              <a:spcAft>
                <a:spcPts val="0"/>
              </a:spcAft>
              <a:buClr>
                <a:schemeClr val="dk1"/>
              </a:buClr>
              <a:buSzPts val="1500"/>
              <a:buFont typeface="Inter"/>
              <a:buAutoNum type="alphaUcPeriod"/>
            </a:pPr>
            <a:r>
              <a:rPr lang="en" sz="1500">
                <a:solidFill>
                  <a:schemeClr val="dk1"/>
                </a:solidFill>
                <a:highlight>
                  <a:schemeClr val="lt1"/>
                </a:highlight>
                <a:latin typeface="Inter"/>
                <a:ea typeface="Inter"/>
                <a:cs typeface="Inter"/>
                <a:sym typeface="Inter"/>
              </a:rPr>
              <a:t>The arrival of European explorers affected indigenous populations by providing long-lasting and equal friendships between Europeans and indigenous Americans.</a:t>
            </a:r>
            <a:endParaRPr sz="15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500">
              <a:solidFill>
                <a:schemeClr val="dk1"/>
              </a:solidFill>
              <a:highlight>
                <a:schemeClr val="lt1"/>
              </a:highlight>
              <a:latin typeface="Inter"/>
              <a:ea typeface="Inter"/>
              <a:cs typeface="Inter"/>
              <a:sym typeface="Inter"/>
            </a:endParaRPr>
          </a:p>
        </p:txBody>
      </p:sp>
      <p:sp>
        <p:nvSpPr>
          <p:cNvPr id="271" name="Google Shape;271;p54"/>
          <p:cNvSpPr txBox="1"/>
          <p:nvPr/>
        </p:nvSpPr>
        <p:spPr>
          <a:xfrm>
            <a:off x="475400" y="5225526"/>
            <a:ext cx="6821700" cy="3600000"/>
          </a:xfrm>
          <a:prstGeom prst="rect">
            <a:avLst/>
          </a:prstGeom>
          <a:noFill/>
          <a:ln cap="flat" cmpd="sng" w="28575">
            <a:solidFill>
              <a:srgbClr val="B7B7B7"/>
            </a:solidFill>
            <a:prstDash val="solid"/>
            <a:round/>
            <a:headEnd len="sm" w="sm" type="none"/>
            <a:tailEnd len="sm" w="sm" type="none"/>
          </a:ln>
        </p:spPr>
        <p:txBody>
          <a:bodyPr anchorCtr="0" anchor="t" bIns="116050" lIns="116050" spcFirstLastPara="1" rIns="116050" wrap="square" tIns="116050">
            <a:noAutofit/>
          </a:bodyPr>
          <a:lstStyle/>
          <a:p>
            <a:pPr indent="0" lvl="0" marL="0" rtl="0" algn="l">
              <a:spcBef>
                <a:spcPts val="0"/>
              </a:spcBef>
              <a:spcAft>
                <a:spcPts val="0"/>
              </a:spcAft>
              <a:buClr>
                <a:schemeClr val="dk1"/>
              </a:buClr>
              <a:buSzPts val="1200"/>
              <a:buFont typeface="Arial"/>
              <a:buNone/>
            </a:pPr>
            <a:r>
              <a:rPr lang="en" sz="1500">
                <a:solidFill>
                  <a:schemeClr val="dk1"/>
                </a:solidFill>
                <a:latin typeface="Inter"/>
                <a:ea typeface="Inter"/>
                <a:cs typeface="Inter"/>
                <a:sym typeface="Inter"/>
              </a:rPr>
              <a:t>  2.   Historians rank effects to establish which effects are more significant. Using both the historical context and primary source, explain why one of the statements you chose represents a more significant</a:t>
            </a:r>
            <a:r>
              <a:rPr lang="en" sz="1500">
                <a:solidFill>
                  <a:schemeClr val="dk1"/>
                </a:solidFill>
                <a:highlight>
                  <a:schemeClr val="lt1"/>
                </a:highlight>
                <a:latin typeface="Inter"/>
                <a:ea typeface="Inter"/>
                <a:cs typeface="Inter"/>
                <a:sym typeface="Inter"/>
              </a:rPr>
              <a:t> effect of European exploration on indigenous populations in the Americas.</a:t>
            </a:r>
            <a:r>
              <a:rPr lang="en" sz="1500">
                <a:solidFill>
                  <a:schemeClr val="dk1"/>
                </a:solidFill>
                <a:latin typeface="Inter"/>
                <a:ea typeface="Inter"/>
                <a:cs typeface="Inter"/>
                <a:sym typeface="Inter"/>
              </a:rPr>
              <a:t> Cite evidence.</a:t>
            </a:r>
            <a:endParaRPr sz="1500">
              <a:solidFill>
                <a:schemeClr val="dk1"/>
              </a:solidFill>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75" name="Shape 275"/>
        <p:cNvGrpSpPr/>
        <p:nvPr/>
      </p:nvGrpSpPr>
      <p:grpSpPr>
        <a:xfrm>
          <a:off x="0" y="0"/>
          <a:ext cx="0" cy="0"/>
          <a:chOff x="0" y="0"/>
          <a:chExt cx="0" cy="0"/>
        </a:xfrm>
      </p:grpSpPr>
      <p:cxnSp>
        <p:nvCxnSpPr>
          <p:cNvPr id="276" name="Google Shape;276;p55"/>
          <p:cNvCxnSpPr>
            <a:endCxn id="277" idx="1"/>
          </p:cNvCxnSpPr>
          <p:nvPr/>
        </p:nvCxnSpPr>
        <p:spPr>
          <a:xfrm>
            <a:off x="2181150" y="5177825"/>
            <a:ext cx="3211500" cy="385200"/>
          </a:xfrm>
          <a:prstGeom prst="straightConnector1">
            <a:avLst/>
          </a:prstGeom>
          <a:noFill/>
          <a:ln cap="flat" cmpd="sng" w="19050">
            <a:solidFill>
              <a:srgbClr val="595959"/>
            </a:solidFill>
            <a:prstDash val="solid"/>
            <a:round/>
            <a:headEnd len="med" w="med" type="none"/>
            <a:tailEnd len="med" w="med" type="triangle"/>
          </a:ln>
        </p:spPr>
      </p:cxnSp>
      <p:cxnSp>
        <p:nvCxnSpPr>
          <p:cNvPr id="278" name="Google Shape;278;p55"/>
          <p:cNvCxnSpPr>
            <a:endCxn id="279" idx="1"/>
          </p:cNvCxnSpPr>
          <p:nvPr/>
        </p:nvCxnSpPr>
        <p:spPr>
          <a:xfrm flipH="1" rot="10800000">
            <a:off x="2178450" y="4073575"/>
            <a:ext cx="3214200" cy="360000"/>
          </a:xfrm>
          <a:prstGeom prst="straightConnector1">
            <a:avLst/>
          </a:prstGeom>
          <a:noFill/>
          <a:ln cap="flat" cmpd="sng" w="19050">
            <a:solidFill>
              <a:srgbClr val="595959"/>
            </a:solidFill>
            <a:prstDash val="solid"/>
            <a:round/>
            <a:headEnd len="med" w="med" type="none"/>
            <a:tailEnd len="med" w="med" type="triangle"/>
          </a:ln>
        </p:spPr>
      </p:cxnSp>
      <p:sp>
        <p:nvSpPr>
          <p:cNvPr id="280" name="Google Shape;280;p55"/>
          <p:cNvSpPr txBox="1"/>
          <p:nvPr/>
        </p:nvSpPr>
        <p:spPr>
          <a:xfrm>
            <a:off x="2767950" y="3317963"/>
            <a:ext cx="2040900" cy="3024000"/>
          </a:xfrm>
          <a:prstGeom prst="rect">
            <a:avLst/>
          </a:prstGeom>
          <a:solidFill>
            <a:schemeClr val="lt1"/>
          </a:solidFill>
          <a:ln cap="flat" cmpd="sng" w="9525">
            <a:solidFill>
              <a:srgbClr val="9E9E9E"/>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None/>
            </a:pPr>
            <a:r>
              <a:rPr lang="en" sz="1600">
                <a:solidFill>
                  <a:srgbClr val="000000"/>
                </a:solidFill>
                <a:latin typeface="Inter"/>
                <a:ea typeface="Inter"/>
                <a:cs typeface="Inter"/>
                <a:sym typeface="Inter"/>
              </a:rPr>
              <a:t>Historians often identify a primary </a:t>
            </a:r>
            <a:r>
              <a:rPr lang="en" sz="1600">
                <a:latin typeface="Inter"/>
                <a:ea typeface="Inter"/>
                <a:cs typeface="Inter"/>
                <a:sym typeface="Inter"/>
              </a:rPr>
              <a:t>effect</a:t>
            </a:r>
            <a:r>
              <a:rPr lang="en" sz="1600">
                <a:solidFill>
                  <a:srgbClr val="000000"/>
                </a:solidFill>
                <a:latin typeface="Inter"/>
                <a:ea typeface="Inter"/>
                <a:cs typeface="Inter"/>
                <a:sym typeface="Inter"/>
              </a:rPr>
              <a:t> of a historical event. This is never the only </a:t>
            </a:r>
            <a:r>
              <a:rPr lang="en" sz="1600">
                <a:latin typeface="Inter"/>
                <a:ea typeface="Inter"/>
                <a:cs typeface="Inter"/>
                <a:sym typeface="Inter"/>
              </a:rPr>
              <a:t>effect</a:t>
            </a:r>
            <a:r>
              <a:rPr lang="en" sz="1600">
                <a:solidFill>
                  <a:srgbClr val="000000"/>
                </a:solidFill>
                <a:latin typeface="Inter"/>
                <a:ea typeface="Inter"/>
                <a:cs typeface="Inter"/>
                <a:sym typeface="Inter"/>
              </a:rPr>
              <a:t>, but the evidence suggests it is the most significant.</a:t>
            </a:r>
            <a:endParaRPr sz="1700">
              <a:latin typeface="Inter"/>
              <a:ea typeface="Inter"/>
              <a:cs typeface="Inter"/>
              <a:sym typeface="Inter"/>
            </a:endParaRPr>
          </a:p>
        </p:txBody>
      </p:sp>
      <p:sp>
        <p:nvSpPr>
          <p:cNvPr id="281" name="Google Shape;281;p55"/>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2000">
                <a:solidFill>
                  <a:schemeClr val="dk1"/>
                </a:solidFill>
                <a:latin typeface="Plus Jakarta Sans"/>
                <a:ea typeface="Plus Jakarta Sans"/>
                <a:cs typeface="Plus Jakarta Sans"/>
                <a:sym typeface="Plus Jakarta Sans"/>
              </a:rPr>
              <a:t>What is </a:t>
            </a:r>
            <a:endParaRPr sz="2000">
              <a:solidFill>
                <a:schemeClr val="dk1"/>
              </a:solidFill>
              <a:latin typeface="Plus Jakarta Sans"/>
              <a:ea typeface="Plus Jakarta Sans"/>
              <a:cs typeface="Plus Jakarta Sans"/>
              <a:sym typeface="Plus Jakarta Sans"/>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Causation?</a:t>
            </a:r>
            <a:r>
              <a:rPr lang="en" sz="2500">
                <a:solidFill>
                  <a:schemeClr val="dk1"/>
                </a:solidFill>
                <a:latin typeface="Plus Jakarta Sans"/>
                <a:ea typeface="Plus Jakarta Sans"/>
                <a:cs typeface="Plus Jakarta Sans"/>
                <a:sym typeface="Plus Jakarta Sans"/>
              </a:rPr>
              <a:t> (Exemplar)</a:t>
            </a:r>
            <a:endParaRPr sz="1700">
              <a:solidFill>
                <a:schemeClr val="dk1"/>
              </a:solidFill>
              <a:latin typeface="Halant"/>
              <a:ea typeface="Halant"/>
              <a:cs typeface="Halant"/>
              <a:sym typeface="Halant"/>
            </a:endParaRPr>
          </a:p>
        </p:txBody>
      </p:sp>
      <p:sp>
        <p:nvSpPr>
          <p:cNvPr id="282" name="Google Shape;282;p5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©2023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283" name="Google Shape;283;p55"/>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84" name="Google Shape;284;p5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85" name="Google Shape;285;p55"/>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286" name="Google Shape;286;p55"/>
          <p:cNvSpPr txBox="1"/>
          <p:nvPr/>
        </p:nvSpPr>
        <p:spPr>
          <a:xfrm>
            <a:off x="1816375" y="1325600"/>
            <a:ext cx="5487000" cy="1275300"/>
          </a:xfrm>
          <a:prstGeom prst="rect">
            <a:avLst/>
          </a:prstGeom>
          <a:solidFill>
            <a:srgbClr val="EFFEF9"/>
          </a:solidFill>
          <a:ln cap="flat" cmpd="sng" w="9525">
            <a:solidFill>
              <a:srgbClr val="000000"/>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b="1" lang="en">
                <a:solidFill>
                  <a:srgbClr val="000000"/>
                </a:solidFill>
                <a:latin typeface="Plus Jakarta Sans"/>
                <a:ea typeface="Plus Jakarta Sans"/>
                <a:cs typeface="Plus Jakarta Sans"/>
                <a:sym typeface="Plus Jakarta Sans"/>
              </a:rPr>
              <a:t>Quick Definition: </a:t>
            </a:r>
            <a:r>
              <a:rPr lang="en">
                <a:solidFill>
                  <a:srgbClr val="000000"/>
                </a:solidFill>
                <a:latin typeface="Plus Jakarta Sans"/>
                <a:ea typeface="Plus Jakarta Sans"/>
                <a:cs typeface="Plus Jakarta Sans"/>
                <a:sym typeface="Plus Jakarta Sans"/>
              </a:rPr>
              <a:t>Thinking historically means considering why certain things happened and what effects occurred because of an event, development, or process. It also means recognizing that there are multiple causes of and multiple effects from any event, development, or process.</a:t>
            </a:r>
            <a:endParaRPr>
              <a:solidFill>
                <a:srgbClr val="000000"/>
              </a:solidFill>
              <a:latin typeface="Plus Jakarta Sans"/>
              <a:ea typeface="Plus Jakarta Sans"/>
              <a:cs typeface="Plus Jakarta Sans"/>
              <a:sym typeface="Plus Jakarta Sans"/>
            </a:endParaRPr>
          </a:p>
          <a:p>
            <a:pPr indent="0" lvl="0" marL="0" rtl="0" algn="l">
              <a:spcBef>
                <a:spcPts val="0"/>
              </a:spcBef>
              <a:spcAft>
                <a:spcPts val="0"/>
              </a:spcAft>
              <a:buClr>
                <a:srgbClr val="000000"/>
              </a:buClr>
              <a:buSzPts val="1100"/>
              <a:buFont typeface="Arial"/>
              <a:buNone/>
            </a:pPr>
            <a:r>
              <a:t/>
            </a:r>
            <a:endParaRPr sz="1200">
              <a:solidFill>
                <a:srgbClr val="000000"/>
              </a:solidFill>
              <a:latin typeface="Inter"/>
              <a:ea typeface="Inter"/>
              <a:cs typeface="Inter"/>
              <a:sym typeface="Inter"/>
            </a:endParaRPr>
          </a:p>
        </p:txBody>
      </p:sp>
      <p:graphicFrame>
        <p:nvGraphicFramePr>
          <p:cNvPr id="287" name="Google Shape;287;p55"/>
          <p:cNvGraphicFramePr/>
          <p:nvPr/>
        </p:nvGraphicFramePr>
        <p:xfrm>
          <a:off x="469050" y="7265138"/>
          <a:ext cx="3000000" cy="3000000"/>
        </p:xfrm>
        <a:graphic>
          <a:graphicData uri="http://schemas.openxmlformats.org/drawingml/2006/table">
            <a:tbl>
              <a:tblPr>
                <a:noFill/>
                <a:tableStyleId>{A821587C-7A72-4984-ADF7-B909CBB08CE0}</a:tableStyleId>
              </a:tblPr>
              <a:tblGrid>
                <a:gridCol w="3417150"/>
                <a:gridCol w="3417150"/>
              </a:tblGrid>
              <a:tr h="600300">
                <a:tc>
                  <a:txBody>
                    <a:bodyPr/>
                    <a:lstStyle/>
                    <a:p>
                      <a:pPr indent="0" lvl="0" marL="0" rtl="0" algn="l">
                        <a:spcBef>
                          <a:spcPts val="0"/>
                        </a:spcBef>
                        <a:spcAft>
                          <a:spcPts val="0"/>
                        </a:spcAft>
                        <a:buNone/>
                      </a:pPr>
                      <a:r>
                        <a:rPr lang="en" sz="1100">
                          <a:latin typeface="Inter"/>
                          <a:ea typeface="Inter"/>
                          <a:cs typeface="Inter"/>
                          <a:sym typeface="Inter"/>
                        </a:rPr>
                        <a:t>Think of a new school-wide recycling program as historical event. List a primary effect of the program followed by two secondary effects.</a:t>
                      </a:r>
                      <a:endParaRPr sz="1100">
                        <a:latin typeface="Inter"/>
                        <a:ea typeface="Inter"/>
                        <a:cs typeface="Inter"/>
                        <a:sym typeface="Inter"/>
                      </a:endParaRPr>
                    </a:p>
                  </a:txBody>
                  <a:tcPr marT="109725" marB="109725" marR="109725" marL="1097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100">
                          <a:latin typeface="Inter"/>
                          <a:ea typeface="Inter"/>
                          <a:cs typeface="Inter"/>
                          <a:sym typeface="Inter"/>
                        </a:rPr>
                        <a:t>Why is knowing the effect of something helpful for better understanding it?</a:t>
                      </a:r>
                      <a:endParaRPr sz="1100">
                        <a:latin typeface="Inter"/>
                        <a:ea typeface="Inter"/>
                        <a:cs typeface="Inter"/>
                        <a:sym typeface="Inter"/>
                      </a:endParaRPr>
                    </a:p>
                  </a:txBody>
                  <a:tcPr marT="109725" marB="109725" marR="109725" marL="1097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999125">
                <a:tc>
                  <a:txBody>
                    <a:bodyPr/>
                    <a:lstStyle/>
                    <a:p>
                      <a:pPr indent="0" lvl="0" marL="0" rtl="0" algn="l">
                        <a:spcBef>
                          <a:spcPts val="0"/>
                        </a:spcBef>
                        <a:spcAft>
                          <a:spcPts val="0"/>
                        </a:spcAft>
                        <a:buNone/>
                      </a:pPr>
                      <a:r>
                        <a:rPr lang="en" sz="1000">
                          <a:latin typeface="Inter"/>
                          <a:ea typeface="Inter"/>
                          <a:cs typeface="Inter"/>
                          <a:sym typeface="Inter"/>
                        </a:rPr>
                        <a:t>Primary Effect: </a:t>
                      </a:r>
                      <a:r>
                        <a:rPr b="1" lang="en" sz="1000">
                          <a:solidFill>
                            <a:srgbClr val="E95C3D"/>
                          </a:solidFill>
                          <a:latin typeface="Inter"/>
                          <a:ea typeface="Inter"/>
                          <a:cs typeface="Inter"/>
                          <a:sym typeface="Inter"/>
                        </a:rPr>
                        <a:t>Reduced overall waste for school</a:t>
                      </a:r>
                      <a:endParaRPr b="1" sz="1000">
                        <a:solidFill>
                          <a:srgbClr val="E95C3D"/>
                        </a:solidFill>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rPr lang="en" sz="1000">
                          <a:latin typeface="Inter"/>
                          <a:ea typeface="Inter"/>
                          <a:cs typeface="Inter"/>
                          <a:sym typeface="Inter"/>
                        </a:rPr>
                        <a:t>Secondary Effect 1: </a:t>
                      </a:r>
                      <a:r>
                        <a:rPr b="1" lang="en" sz="1000">
                          <a:solidFill>
                            <a:srgbClr val="E95C3D"/>
                          </a:solidFill>
                          <a:latin typeface="Inter"/>
                          <a:ea typeface="Inter"/>
                          <a:cs typeface="Inter"/>
                          <a:sym typeface="Inter"/>
                        </a:rPr>
                        <a:t>Eco-friendly actions at home</a:t>
                      </a:r>
                      <a:endParaRPr b="1" sz="1000">
                        <a:solidFill>
                          <a:srgbClr val="E95C3D"/>
                        </a:solidFill>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rPr lang="en" sz="1000">
                          <a:latin typeface="Inter"/>
                          <a:ea typeface="Inter"/>
                          <a:cs typeface="Inter"/>
                          <a:sym typeface="Inter"/>
                        </a:rPr>
                        <a:t>Secondary Effect 2: </a:t>
                      </a:r>
                      <a:r>
                        <a:rPr b="1" lang="en" sz="1000">
                          <a:solidFill>
                            <a:srgbClr val="E95C3D"/>
                          </a:solidFill>
                          <a:latin typeface="Inter"/>
                          <a:ea typeface="Inter"/>
                          <a:cs typeface="Inter"/>
                          <a:sym typeface="Inter"/>
                        </a:rPr>
                        <a:t>Similar actions at other schools</a:t>
                      </a:r>
                      <a:endParaRPr b="1" sz="1000">
                        <a:solidFill>
                          <a:srgbClr val="E95C3D"/>
                        </a:solidFill>
                        <a:latin typeface="Inter"/>
                        <a:ea typeface="Inter"/>
                        <a:cs typeface="Inter"/>
                        <a:sym typeface="Inter"/>
                      </a:endParaRPr>
                    </a:p>
                  </a:txBody>
                  <a:tcPr marT="109725" marB="109725" marR="109725" marL="1097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 sz="1000">
                          <a:solidFill>
                            <a:srgbClr val="E95C3D"/>
                          </a:solidFill>
                          <a:latin typeface="Inter"/>
                          <a:ea typeface="Inter"/>
                          <a:cs typeface="Inter"/>
                          <a:sym typeface="Inter"/>
                        </a:rPr>
                        <a:t>By revealing the impact of a historical event, a topic becomes more meaningful and relevant. It can help anticipate outcomes in similar situations and learn from past events. It can help us make informed decisions.</a:t>
                      </a:r>
                      <a:endParaRPr b="1" sz="1000">
                        <a:solidFill>
                          <a:srgbClr val="E95C3D"/>
                        </a:solidFill>
                        <a:latin typeface="Inter"/>
                        <a:ea typeface="Inter"/>
                        <a:cs typeface="Inter"/>
                        <a:sym typeface="Inter"/>
                      </a:endParaRPr>
                    </a:p>
                  </a:txBody>
                  <a:tcPr marT="109725" marB="109725" marR="109725" marL="1097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288" name="Google Shape;288;p55"/>
          <p:cNvSpPr txBox="1"/>
          <p:nvPr/>
        </p:nvSpPr>
        <p:spPr>
          <a:xfrm>
            <a:off x="469050" y="6657863"/>
            <a:ext cx="1138200" cy="400200"/>
          </a:xfrm>
          <a:prstGeom prst="rect">
            <a:avLst/>
          </a:prstGeom>
          <a:noFill/>
          <a:ln cap="flat" cmpd="sng" w="19050">
            <a:solidFill>
              <a:schemeClr val="accent1"/>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None/>
            </a:pPr>
            <a:r>
              <a:rPr b="1" lang="en">
                <a:latin typeface="Plus Jakarta Sans"/>
                <a:ea typeface="Plus Jakarta Sans"/>
                <a:cs typeface="Plus Jakarta Sans"/>
                <a:sym typeface="Plus Jakarta Sans"/>
              </a:rPr>
              <a:t>Practice!</a:t>
            </a:r>
            <a:endParaRPr b="1">
              <a:latin typeface="Plus Jakarta Sans"/>
              <a:ea typeface="Plus Jakarta Sans"/>
              <a:cs typeface="Plus Jakarta Sans"/>
              <a:sym typeface="Plus Jakarta Sans"/>
            </a:endParaRPr>
          </a:p>
        </p:txBody>
      </p:sp>
      <p:sp>
        <p:nvSpPr>
          <p:cNvPr id="277" name="Google Shape;277;p55"/>
          <p:cNvSpPr txBox="1"/>
          <p:nvPr/>
        </p:nvSpPr>
        <p:spPr>
          <a:xfrm>
            <a:off x="5392650" y="4925375"/>
            <a:ext cx="1884900" cy="1275300"/>
          </a:xfrm>
          <a:prstGeom prst="rect">
            <a:avLst/>
          </a:prstGeom>
          <a:solidFill>
            <a:srgbClr val="EFFEF9"/>
          </a:solidFill>
          <a:ln cap="flat" cmpd="sng" w="9525">
            <a:solidFill>
              <a:schemeClr val="dk1"/>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None/>
            </a:pPr>
            <a:r>
              <a:rPr lang="en" sz="1200">
                <a:solidFill>
                  <a:srgbClr val="000000"/>
                </a:solidFill>
                <a:latin typeface="Plus Jakarta Sans"/>
                <a:ea typeface="Plus Jakarta Sans"/>
                <a:cs typeface="Plus Jakarta Sans"/>
                <a:sym typeface="Plus Jakarta Sans"/>
              </a:rPr>
              <a:t>When </a:t>
            </a:r>
            <a:r>
              <a:rPr lang="en" sz="1200">
                <a:latin typeface="Plus Jakarta Sans"/>
                <a:ea typeface="Plus Jakarta Sans"/>
                <a:cs typeface="Plus Jakarta Sans"/>
                <a:sym typeface="Plus Jakarta Sans"/>
              </a:rPr>
              <a:t>we</a:t>
            </a:r>
            <a:r>
              <a:rPr lang="en" sz="1200">
                <a:solidFill>
                  <a:srgbClr val="000000"/>
                </a:solidFill>
                <a:latin typeface="Plus Jakarta Sans"/>
                <a:ea typeface="Plus Jakarta Sans"/>
                <a:cs typeface="Plus Jakarta Sans"/>
                <a:sym typeface="Plus Jakarta Sans"/>
              </a:rPr>
              <a:t> identify and evaluate multiple </a:t>
            </a:r>
            <a:r>
              <a:rPr lang="en" sz="1200">
                <a:latin typeface="Plus Jakarta Sans"/>
                <a:ea typeface="Plus Jakarta Sans"/>
                <a:cs typeface="Plus Jakarta Sans"/>
                <a:sym typeface="Plus Jakarta Sans"/>
              </a:rPr>
              <a:t>effects</a:t>
            </a:r>
            <a:r>
              <a:rPr lang="en" sz="1200">
                <a:solidFill>
                  <a:srgbClr val="000000"/>
                </a:solidFill>
                <a:latin typeface="Plus Jakarta Sans"/>
                <a:ea typeface="Plus Jakarta Sans"/>
                <a:cs typeface="Plus Jakarta Sans"/>
                <a:sym typeface="Plus Jakarta Sans"/>
              </a:rPr>
              <a:t>, </a:t>
            </a:r>
            <a:r>
              <a:rPr lang="en" sz="1200">
                <a:latin typeface="Plus Jakarta Sans"/>
                <a:ea typeface="Plus Jakarta Sans"/>
                <a:cs typeface="Plus Jakarta Sans"/>
                <a:sym typeface="Plus Jakarta Sans"/>
              </a:rPr>
              <a:t>we</a:t>
            </a:r>
            <a:r>
              <a:rPr lang="en" sz="1200">
                <a:solidFill>
                  <a:srgbClr val="000000"/>
                </a:solidFill>
                <a:latin typeface="Plus Jakarta Sans"/>
                <a:ea typeface="Plus Jakarta Sans"/>
                <a:cs typeface="Plus Jakarta Sans"/>
                <a:sym typeface="Plus Jakarta Sans"/>
              </a:rPr>
              <a:t> </a:t>
            </a:r>
            <a:r>
              <a:rPr lang="en" sz="1200">
                <a:solidFill>
                  <a:srgbClr val="000000"/>
                </a:solidFill>
                <a:latin typeface="Plus Jakarta Sans"/>
                <a:ea typeface="Plus Jakarta Sans"/>
                <a:cs typeface="Plus Jakarta Sans"/>
                <a:sym typeface="Plus Jakarta Sans"/>
              </a:rPr>
              <a:t>uncover</a:t>
            </a:r>
            <a:r>
              <a:rPr lang="en" sz="1200">
                <a:solidFill>
                  <a:srgbClr val="000000"/>
                </a:solidFill>
                <a:latin typeface="Plus Jakarta Sans"/>
                <a:ea typeface="Plus Jakarta Sans"/>
                <a:cs typeface="Plus Jakarta Sans"/>
                <a:sym typeface="Plus Jakarta Sans"/>
              </a:rPr>
              <a:t> the </a:t>
            </a:r>
            <a:r>
              <a:rPr i="1" lang="en" sz="1200">
                <a:solidFill>
                  <a:srgbClr val="000000"/>
                </a:solidFill>
                <a:latin typeface="Plus Jakarta Sans"/>
                <a:ea typeface="Plus Jakarta Sans"/>
                <a:cs typeface="Plus Jakarta Sans"/>
                <a:sym typeface="Plus Jakarta Sans"/>
              </a:rPr>
              <a:t>complexity</a:t>
            </a:r>
            <a:r>
              <a:rPr lang="en" sz="1200">
                <a:solidFill>
                  <a:srgbClr val="000000"/>
                </a:solidFill>
                <a:latin typeface="Plus Jakarta Sans"/>
                <a:ea typeface="Plus Jakarta Sans"/>
                <a:cs typeface="Plus Jakarta Sans"/>
                <a:sym typeface="Plus Jakarta Sans"/>
              </a:rPr>
              <a:t> of the past.</a:t>
            </a:r>
            <a:endParaRPr sz="1700">
              <a:latin typeface="Plus Jakarta Sans"/>
              <a:ea typeface="Plus Jakarta Sans"/>
              <a:cs typeface="Plus Jakarta Sans"/>
              <a:sym typeface="Plus Jakarta Sans"/>
            </a:endParaRPr>
          </a:p>
        </p:txBody>
      </p:sp>
      <p:cxnSp>
        <p:nvCxnSpPr>
          <p:cNvPr id="289" name="Google Shape;289;p55"/>
          <p:cNvCxnSpPr>
            <a:stCxn id="290" idx="3"/>
            <a:endCxn id="280" idx="1"/>
          </p:cNvCxnSpPr>
          <p:nvPr/>
        </p:nvCxnSpPr>
        <p:spPr>
          <a:xfrm>
            <a:off x="2184150" y="4829963"/>
            <a:ext cx="583800" cy="0"/>
          </a:xfrm>
          <a:prstGeom prst="straightConnector1">
            <a:avLst/>
          </a:prstGeom>
          <a:noFill/>
          <a:ln cap="flat" cmpd="sng" w="19050">
            <a:solidFill>
              <a:schemeClr val="dk1"/>
            </a:solidFill>
            <a:prstDash val="solid"/>
            <a:round/>
            <a:headEnd len="med" w="med" type="none"/>
            <a:tailEnd len="med" w="med" type="triangle"/>
          </a:ln>
        </p:spPr>
      </p:cxnSp>
      <p:sp>
        <p:nvSpPr>
          <p:cNvPr id="279" name="Google Shape;279;p55"/>
          <p:cNvSpPr txBox="1"/>
          <p:nvPr/>
        </p:nvSpPr>
        <p:spPr>
          <a:xfrm>
            <a:off x="5392650" y="3435925"/>
            <a:ext cx="1884900" cy="1275300"/>
          </a:xfrm>
          <a:prstGeom prst="rect">
            <a:avLst/>
          </a:prstGeom>
          <a:noFill/>
          <a:ln cap="flat" cmpd="sng" w="9525">
            <a:solidFill>
              <a:srgbClr val="9E9E9E"/>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Clr>
                <a:srgbClr val="000000"/>
              </a:buClr>
              <a:buSzPts val="1100"/>
              <a:buFont typeface="Arial"/>
              <a:buNone/>
            </a:pPr>
            <a:r>
              <a:rPr lang="en" sz="1200">
                <a:solidFill>
                  <a:srgbClr val="000000"/>
                </a:solidFill>
                <a:latin typeface="Inter"/>
                <a:ea typeface="Inter"/>
                <a:cs typeface="Inter"/>
                <a:sym typeface="Inter"/>
              </a:rPr>
              <a:t>To better understand an event it is always helpful to identify smaller </a:t>
            </a:r>
            <a:r>
              <a:rPr lang="en" sz="1200">
                <a:latin typeface="Inter"/>
                <a:ea typeface="Inter"/>
                <a:cs typeface="Inter"/>
                <a:sym typeface="Inter"/>
              </a:rPr>
              <a:t>effects</a:t>
            </a:r>
            <a:r>
              <a:rPr lang="en" sz="1200">
                <a:solidFill>
                  <a:srgbClr val="000000"/>
                </a:solidFill>
                <a:latin typeface="Inter"/>
                <a:ea typeface="Inter"/>
                <a:cs typeface="Inter"/>
                <a:sym typeface="Inter"/>
              </a:rPr>
              <a:t> </a:t>
            </a:r>
            <a:r>
              <a:rPr lang="en" sz="1200">
                <a:latin typeface="Inter"/>
                <a:ea typeface="Inter"/>
                <a:cs typeface="Inter"/>
                <a:sym typeface="Inter"/>
              </a:rPr>
              <a:t>of</a:t>
            </a:r>
            <a:r>
              <a:rPr lang="en" sz="1200">
                <a:solidFill>
                  <a:srgbClr val="000000"/>
                </a:solidFill>
                <a:latin typeface="Inter"/>
                <a:ea typeface="Inter"/>
                <a:cs typeface="Inter"/>
                <a:sym typeface="Inter"/>
              </a:rPr>
              <a:t> it.</a:t>
            </a:r>
            <a:endParaRPr sz="1200">
              <a:latin typeface="Inter"/>
              <a:ea typeface="Inter"/>
              <a:cs typeface="Inter"/>
              <a:sym typeface="Inter"/>
            </a:endParaRPr>
          </a:p>
        </p:txBody>
      </p:sp>
      <p:sp>
        <p:nvSpPr>
          <p:cNvPr id="291" name="Google Shape;291;p55"/>
          <p:cNvSpPr txBox="1"/>
          <p:nvPr/>
        </p:nvSpPr>
        <p:spPr>
          <a:xfrm>
            <a:off x="5392650" y="2697275"/>
            <a:ext cx="1884900" cy="550500"/>
          </a:xfrm>
          <a:prstGeom prst="rect">
            <a:avLst/>
          </a:prstGeom>
          <a:noFill/>
          <a:ln cap="flat" cmpd="sng" w="9525">
            <a:solidFill>
              <a:srgbClr val="9E9E9E"/>
            </a:solidFill>
            <a:prstDash val="solid"/>
            <a:round/>
            <a:headEnd len="sm" w="sm" type="none"/>
            <a:tailEnd len="sm" w="sm" type="none"/>
          </a:ln>
        </p:spPr>
        <p:txBody>
          <a:bodyPr anchorCtr="0" anchor="ctr" bIns="109725" lIns="109725" spcFirstLastPara="1" rIns="109725" wrap="square" tIns="109725">
            <a:noAutofit/>
          </a:bodyPr>
          <a:lstStyle/>
          <a:p>
            <a:pPr indent="0" lvl="0" marL="0" rtl="0" algn="l">
              <a:spcBef>
                <a:spcPts val="0"/>
              </a:spcBef>
              <a:spcAft>
                <a:spcPts val="0"/>
              </a:spcAft>
              <a:buNone/>
            </a:pPr>
            <a:r>
              <a:rPr b="1" lang="en">
                <a:latin typeface="Inter"/>
                <a:ea typeface="Inter"/>
                <a:cs typeface="Inter"/>
                <a:sym typeface="Inter"/>
              </a:rPr>
              <a:t>Secondary Effects</a:t>
            </a:r>
            <a:endParaRPr b="1">
              <a:latin typeface="Inter"/>
              <a:ea typeface="Inter"/>
              <a:cs typeface="Inter"/>
              <a:sym typeface="Inter"/>
            </a:endParaRPr>
          </a:p>
        </p:txBody>
      </p:sp>
      <p:sp>
        <p:nvSpPr>
          <p:cNvPr id="292" name="Google Shape;292;p55"/>
          <p:cNvSpPr txBox="1"/>
          <p:nvPr/>
        </p:nvSpPr>
        <p:spPr>
          <a:xfrm>
            <a:off x="635250" y="2697275"/>
            <a:ext cx="2040900" cy="431100"/>
          </a:xfrm>
          <a:prstGeom prst="rect">
            <a:avLst/>
          </a:prstGeom>
          <a:noFill/>
          <a:ln cap="flat" cmpd="sng" w="19050">
            <a:solidFill>
              <a:srgbClr val="6484F3"/>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300">
                <a:latin typeface="Inter"/>
                <a:ea typeface="Inter"/>
                <a:cs typeface="Inter"/>
                <a:sym typeface="Inter"/>
              </a:rPr>
              <a:t>What is the impact?</a:t>
            </a:r>
            <a:endParaRPr sz="1300">
              <a:latin typeface="Inter"/>
              <a:ea typeface="Inter"/>
              <a:cs typeface="Inter"/>
              <a:sym typeface="Inter"/>
            </a:endParaRPr>
          </a:p>
        </p:txBody>
      </p:sp>
      <p:pic>
        <p:nvPicPr>
          <p:cNvPr id="293" name="Google Shape;293;p55"/>
          <p:cNvPicPr preferRelativeResize="0"/>
          <p:nvPr/>
        </p:nvPicPr>
        <p:blipFill>
          <a:blip r:embed="rId5">
            <a:alphaModFix/>
          </a:blip>
          <a:stretch>
            <a:fillRect/>
          </a:stretch>
        </p:blipFill>
        <p:spPr>
          <a:xfrm>
            <a:off x="469050" y="1434987"/>
            <a:ext cx="1056525" cy="1056525"/>
          </a:xfrm>
          <a:prstGeom prst="rect">
            <a:avLst/>
          </a:prstGeom>
          <a:noFill/>
          <a:ln>
            <a:noFill/>
          </a:ln>
        </p:spPr>
      </p:pic>
      <p:sp>
        <p:nvSpPr>
          <p:cNvPr id="290" name="Google Shape;290;p55"/>
          <p:cNvSpPr txBox="1"/>
          <p:nvPr/>
        </p:nvSpPr>
        <p:spPr>
          <a:xfrm>
            <a:off x="562650" y="3969263"/>
            <a:ext cx="1621500" cy="1721400"/>
          </a:xfrm>
          <a:prstGeom prst="rect">
            <a:avLst/>
          </a:prstGeom>
          <a:solidFill>
            <a:schemeClr val="lt1"/>
          </a:solidFill>
          <a:ln cap="flat" cmpd="sng" w="9525">
            <a:solidFill>
              <a:schemeClr val="dk1"/>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None/>
            </a:pPr>
            <a:r>
              <a:rPr b="1" lang="en" sz="1700">
                <a:solidFill>
                  <a:schemeClr val="dk1"/>
                </a:solidFill>
                <a:latin typeface="Inter"/>
                <a:ea typeface="Inter"/>
                <a:cs typeface="Inter"/>
                <a:sym typeface="Inter"/>
              </a:rPr>
              <a:t>Historical Event</a:t>
            </a:r>
            <a:endParaRPr b="1" sz="1500">
              <a:solidFill>
                <a:schemeClr val="dk1"/>
              </a:solidFill>
              <a:latin typeface="Inter"/>
              <a:ea typeface="Inter"/>
              <a:cs typeface="Inter"/>
              <a:sym typeface="Inter"/>
            </a:endParaRPr>
          </a:p>
        </p:txBody>
      </p:sp>
      <p:sp>
        <p:nvSpPr>
          <p:cNvPr id="294" name="Google Shape;294;p55"/>
          <p:cNvSpPr txBox="1"/>
          <p:nvPr/>
        </p:nvSpPr>
        <p:spPr>
          <a:xfrm>
            <a:off x="330000" y="1002288"/>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98" name="Shape 298"/>
        <p:cNvGrpSpPr/>
        <p:nvPr/>
      </p:nvGrpSpPr>
      <p:grpSpPr>
        <a:xfrm>
          <a:off x="0" y="0"/>
          <a:ext cx="0" cy="0"/>
          <a:chOff x="0" y="0"/>
          <a:chExt cx="0" cy="0"/>
        </a:xfrm>
      </p:grpSpPr>
      <p:sp>
        <p:nvSpPr>
          <p:cNvPr id="299" name="Google Shape;299;p56"/>
          <p:cNvSpPr txBox="1"/>
          <p:nvPr/>
        </p:nvSpPr>
        <p:spPr>
          <a:xfrm>
            <a:off x="469041" y="9541412"/>
            <a:ext cx="6834300" cy="438000"/>
          </a:xfrm>
          <a:prstGeom prst="rect">
            <a:avLst/>
          </a:prstGeom>
          <a:solidFill>
            <a:srgbClr val="EFEFEF"/>
          </a:solidFill>
          <a:ln>
            <a:noFill/>
          </a:ln>
        </p:spPr>
        <p:txBody>
          <a:bodyPr anchorCtr="0" anchor="t" bIns="116050" lIns="116050" spcFirstLastPara="1" rIns="116050" wrap="square" tIns="116050">
            <a:normAutofit/>
          </a:bodyPr>
          <a:lstStyle/>
          <a:p>
            <a:pPr indent="0" lvl="0" marL="0" rtl="0" algn="l">
              <a:spcBef>
                <a:spcPts val="0"/>
              </a:spcBef>
              <a:spcAft>
                <a:spcPts val="0"/>
              </a:spcAft>
              <a:buClr>
                <a:schemeClr val="dk1"/>
              </a:buClr>
              <a:buSzPts val="1100"/>
              <a:buFont typeface="Arial"/>
              <a:buNone/>
            </a:pPr>
            <a:r>
              <a:rPr lang="en" sz="1300">
                <a:solidFill>
                  <a:schemeClr val="dk1"/>
                </a:solidFill>
                <a:latin typeface="Inter SemiBold"/>
                <a:ea typeface="Inter SemiBold"/>
                <a:cs typeface="Inter SemiBold"/>
                <a:sym typeface="Inter SemiBold"/>
              </a:rPr>
              <a:t>Historical Thinking Skill:</a:t>
            </a:r>
            <a:r>
              <a:rPr lang="en" sz="1300">
                <a:solidFill>
                  <a:schemeClr val="dk1"/>
                </a:solidFill>
                <a:latin typeface="Inter"/>
                <a:ea typeface="Inter"/>
                <a:cs typeface="Inter"/>
                <a:sym typeface="Inter"/>
              </a:rPr>
              <a:t> Causation</a:t>
            </a:r>
            <a:endParaRPr sz="1300">
              <a:latin typeface="Inter"/>
              <a:ea typeface="Inter"/>
              <a:cs typeface="Inter"/>
              <a:sym typeface="Inter"/>
            </a:endParaRPr>
          </a:p>
        </p:txBody>
      </p:sp>
      <p:sp>
        <p:nvSpPr>
          <p:cNvPr id="300" name="Google Shape;300;p56"/>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Document Analysis</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800">
                <a:solidFill>
                  <a:schemeClr val="dk1"/>
                </a:solidFill>
                <a:latin typeface="Plus Jakarta Sans Medium"/>
                <a:ea typeface="Plus Jakarta Sans Medium"/>
                <a:cs typeface="Plus Jakarta Sans Medium"/>
                <a:sym typeface="Plus Jakarta Sans Medium"/>
              </a:rPr>
              <a:t>“A Short Story about the Potosi- Part 1” (Exemplar)</a:t>
            </a:r>
            <a:endParaRPr sz="18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301" name="Google Shape;301;p56"/>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302" name="Google Shape;302;p56"/>
          <p:cNvGraphicFramePr/>
          <p:nvPr/>
        </p:nvGraphicFramePr>
        <p:xfrm>
          <a:off x="469041" y="1095235"/>
          <a:ext cx="3000000" cy="3000000"/>
        </p:xfrm>
        <a:graphic>
          <a:graphicData uri="http://schemas.openxmlformats.org/drawingml/2006/table">
            <a:tbl>
              <a:tblPr>
                <a:noFill/>
                <a:tableStyleId>{C31A6611-1560-4E1E-8329-507768BEA764}</a:tableStyleId>
              </a:tblPr>
              <a:tblGrid>
                <a:gridCol w="5022625"/>
                <a:gridCol w="1811675"/>
              </a:tblGrid>
              <a:tr h="299750">
                <a:tc gridSpan="2">
                  <a:txBody>
                    <a:bodyPr/>
                    <a:lstStyle/>
                    <a:p>
                      <a:pPr indent="0" lvl="0" marL="0" rtl="0" algn="l">
                        <a:spcBef>
                          <a:spcPts val="0"/>
                        </a:spcBef>
                        <a:spcAft>
                          <a:spcPts val="0"/>
                        </a:spcAft>
                        <a:buNone/>
                      </a:pPr>
                      <a:r>
                        <a:rPr lang="en" sz="1200">
                          <a:latin typeface="Halant"/>
                          <a:ea typeface="Halant"/>
                          <a:cs typeface="Halant"/>
                          <a:sym typeface="Halant"/>
                        </a:rPr>
                        <a:t>Source: </a:t>
                      </a:r>
                      <a:r>
                        <a:rPr lang="en" sz="1200">
                          <a:solidFill>
                            <a:schemeClr val="dk1"/>
                          </a:solidFill>
                          <a:latin typeface="Halant"/>
                          <a:ea typeface="Halant"/>
                          <a:cs typeface="Halant"/>
                          <a:sym typeface="Halant"/>
                        </a:rPr>
                        <a:t>Pamela Padilla, “A Short Story about Potosi‒The Largest South American Silver Mine‒In the Library’s Collections (Part 1),” August 22, 2022.</a:t>
                      </a:r>
                      <a:endParaRPr sz="1200">
                        <a:latin typeface="Halant"/>
                        <a:ea typeface="Halant"/>
                        <a:cs typeface="Halant"/>
                        <a:sym typeface="Halant"/>
                      </a:endParaRPr>
                    </a:p>
                    <a:p>
                      <a:pPr indent="0" lvl="0" marL="0" rtl="0" algn="l">
                        <a:spcBef>
                          <a:spcPts val="0"/>
                        </a:spcBef>
                        <a:spcAft>
                          <a:spcPts val="0"/>
                        </a:spcAft>
                        <a:buNone/>
                      </a:pPr>
                      <a:r>
                        <a:t/>
                      </a:r>
                      <a:endParaRPr i="1" sz="1200">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Note: Pamela Padilla was a 2022 Summer participant at the Library of Congress Internship program with the Hispanic Reading Room, and a Library Science and History graduate student at Queens College, City University of New York.</a:t>
                      </a:r>
                      <a:endParaRPr sz="1200">
                        <a:solidFill>
                          <a:schemeClr val="dk1"/>
                        </a:solidFill>
                        <a:latin typeface="Inter"/>
                        <a:ea typeface="Inter"/>
                        <a:cs typeface="Inter"/>
                        <a:sym typeface="Inter"/>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r>
              <a:tr h="350050">
                <a:tc>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 Potosí, the largest of the South American silver mines, and easily one of the most famous mines in the Americas. Throughout its most prolific period, Potosí had produced almost half of the silver in circulation globally and had ultimately accounted for nearly 20% of all “the known silver produced in the world across 265 years”…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mine’s discovery came in times of scarcity for precious metals resulting from a boom of population growth and commercial expansion in both Europe and Asia. Gold and silver were scarce…, and the gold mines that had been erected in South America were rife with abuse and mistreatment of Indigenous workers and enslaved African peoples… In Mexico, for example, the owners of the mines had strict economic obligations and needed a large number of African slaves. Therefore, Indigenous workers had to be encouraged to work in order to have more labor in the mines.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Indigenous workers were incentivized and coerced to work in the mines, but the severity of either option depends heavily on the reports consulted. Works by missionaries such as Santo Tomás de Aquino and Bartolomé de las Casas highlighted the many abuses enacted against Indigenous workers in the mines…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Work in the mines was grueling. Recollections… describe “observers [speaking] of workers chipping away at hard rock in near-total darkness, not knowing day from night. </a:t>
                      </a:r>
                      <a:r>
                        <a:rPr i="1" lang="en" sz="1200">
                          <a:solidFill>
                            <a:schemeClr val="dk1"/>
                          </a:solidFill>
                          <a:latin typeface="Inter"/>
                          <a:ea typeface="Inter"/>
                          <a:cs typeface="Inter"/>
                          <a:sym typeface="Inter"/>
                        </a:rPr>
                        <a:t>Apiris</a:t>
                      </a:r>
                      <a:r>
                        <a:rPr lang="en" sz="1200">
                          <a:solidFill>
                            <a:schemeClr val="dk1"/>
                          </a:solidFill>
                          <a:latin typeface="Inter"/>
                          <a:ea typeface="Inter"/>
                          <a:cs typeface="Inter"/>
                          <a:sym typeface="Inter"/>
                        </a:rPr>
                        <a:t> [porters] struggled to shoulder stacks of ore weighing seventy-five pounds, which they then had to carry even as they climbed ladders...” The development of a custom occurred… among Potosí miners called </a:t>
                      </a:r>
                      <a:r>
                        <a:rPr i="1" lang="en" sz="1200">
                          <a:solidFill>
                            <a:schemeClr val="dk1"/>
                          </a:solidFill>
                          <a:latin typeface="Inter"/>
                          <a:ea typeface="Inter"/>
                          <a:cs typeface="Inter"/>
                          <a:sym typeface="Inter"/>
                        </a:rPr>
                        <a:t>copra… </a:t>
                      </a:r>
                      <a:r>
                        <a:rPr lang="en" sz="1200">
                          <a:solidFill>
                            <a:schemeClr val="dk1"/>
                          </a:solidFill>
                          <a:latin typeface="Inter"/>
                          <a:ea typeface="Inter"/>
                          <a:cs typeface="Inter"/>
                          <a:sym typeface="Inter"/>
                        </a:rPr>
                        <a:t>which allowed mineworkers to take a piece or two of high-quality ore as a personal reward for their labor.</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development of this custom and the market for ore nurtured the growth of the city of Potosí. It encouraged Indigenous women selling food, chicha, coca, and other services to accept copra as payment. It encouraged the development of a city whose population rose to over 50,000 inhabitants by the early 1570’s. For some Indigenous peoples, especially women, the mining boom allowed for upward social and economic mobility.</a:t>
                      </a:r>
                      <a:endParaRPr sz="1200">
                        <a:solidFill>
                          <a:srgbClr val="242424"/>
                        </a:solidFill>
                        <a:highlight>
                          <a:srgbClr val="FFFFFF"/>
                        </a:highlight>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A. </a:t>
                      </a:r>
                      <a:r>
                        <a:rPr lang="en" sz="1200">
                          <a:solidFill>
                            <a:schemeClr val="dk1"/>
                          </a:solidFill>
                          <a:latin typeface="Inter"/>
                          <a:ea typeface="Inter"/>
                          <a:cs typeface="Inter"/>
                          <a:sym typeface="Inter"/>
                        </a:rPr>
                        <a:t>Why was Potosi so well-known?</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rgbClr val="E95C3D"/>
                          </a:solidFill>
                          <a:latin typeface="Inter"/>
                          <a:ea typeface="Inter"/>
                          <a:cs typeface="Inter"/>
                          <a:sym typeface="Inter"/>
                        </a:rPr>
                        <a:t>It was the largest silver mine in South America. It produced  almost half of the silver in circulation around the world during its peak.</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B. </a:t>
                      </a:r>
                      <a:r>
                        <a:rPr lang="en" sz="1200">
                          <a:solidFill>
                            <a:schemeClr val="dk1"/>
                          </a:solidFill>
                          <a:latin typeface="Inter"/>
                          <a:ea typeface="Inter"/>
                          <a:cs typeface="Inter"/>
                          <a:sym typeface="Inter"/>
                        </a:rPr>
                        <a:t>Describe work in the mines.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rgbClr val="E95C3D"/>
                          </a:solidFill>
                          <a:latin typeface="Inter"/>
                          <a:ea typeface="Inter"/>
                          <a:cs typeface="Inter"/>
                          <a:sym typeface="Inter"/>
                        </a:rPr>
                        <a:t>It was exhausting and gruelling work that involved working in near darkness. Workers carried very heavy stacks of ore.</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C. </a:t>
                      </a:r>
                      <a:r>
                        <a:rPr lang="en" sz="1200">
                          <a:solidFill>
                            <a:schemeClr val="dk1"/>
                          </a:solidFill>
                          <a:latin typeface="Inter"/>
                          <a:ea typeface="Inter"/>
                          <a:cs typeface="Inter"/>
                          <a:sym typeface="Inter"/>
                        </a:rPr>
                        <a:t>How did the mines enable women to gain power and wealth?</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rgbClr val="E95C3D"/>
                          </a:solidFill>
                          <a:latin typeface="Inter"/>
                          <a:ea typeface="Inter"/>
                          <a:cs typeface="Inter"/>
                          <a:sym typeface="Inter"/>
                        </a:rPr>
                        <a:t>The chicha and coca leaves became key staples of the miners’ diets, and women were often the ones who grew and sold them in the markets for copra, and this enabled them to become wealthy and move up in their social status.</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306" name="Shape 306"/>
        <p:cNvGrpSpPr/>
        <p:nvPr/>
      </p:nvGrpSpPr>
      <p:grpSpPr>
        <a:xfrm>
          <a:off x="0" y="0"/>
          <a:ext cx="0" cy="0"/>
          <a:chOff x="0" y="0"/>
          <a:chExt cx="0" cy="0"/>
        </a:xfrm>
      </p:grpSpPr>
      <p:sp>
        <p:nvSpPr>
          <p:cNvPr id="307" name="Google Shape;307;p57"/>
          <p:cNvSpPr txBox="1"/>
          <p:nvPr/>
        </p:nvSpPr>
        <p:spPr>
          <a:xfrm>
            <a:off x="5454675" y="1821199"/>
            <a:ext cx="1746300" cy="3309300"/>
          </a:xfrm>
          <a:prstGeom prst="rect">
            <a:avLst/>
          </a:prstGeom>
          <a:noFill/>
          <a:ln cap="flat" cmpd="sng" w="9525">
            <a:solidFill>
              <a:srgbClr val="000000"/>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rPr b="1" lang="en" sz="1200">
                <a:solidFill>
                  <a:srgbClr val="E95C3D"/>
                </a:solidFill>
              </a:rPr>
              <a:t>Displacement from Communities:</a:t>
            </a:r>
            <a:endParaRPr b="1" sz="1200">
              <a:solidFill>
                <a:srgbClr val="E95C3D"/>
              </a:solidFill>
            </a:endParaRPr>
          </a:p>
          <a:p>
            <a:pPr indent="0" lvl="0" marL="0" rtl="0" algn="l">
              <a:spcBef>
                <a:spcPts val="0"/>
              </a:spcBef>
              <a:spcAft>
                <a:spcPts val="0"/>
              </a:spcAft>
              <a:buNone/>
            </a:pPr>
            <a:r>
              <a:t/>
            </a:r>
            <a:endParaRPr b="1" sz="1200">
              <a:solidFill>
                <a:srgbClr val="E95C3D"/>
              </a:solidFill>
            </a:endParaRPr>
          </a:p>
          <a:p>
            <a:pPr indent="0" lvl="0" marL="0" rtl="0" algn="l">
              <a:spcBef>
                <a:spcPts val="0"/>
              </a:spcBef>
              <a:spcAft>
                <a:spcPts val="0"/>
              </a:spcAft>
              <a:buNone/>
            </a:pPr>
            <a:r>
              <a:rPr b="1" lang="en" sz="1200">
                <a:solidFill>
                  <a:srgbClr val="E95C3D"/>
                </a:solidFill>
              </a:rPr>
              <a:t>Indigenous men were drafted into labor through the mita system, which required villages to send a portion of their population to the mines. This disrupted family structures, local economies, and traditional ways of life.</a:t>
            </a:r>
            <a:endParaRPr b="1" sz="1200">
              <a:solidFill>
                <a:srgbClr val="E95C3D"/>
              </a:solidFill>
            </a:endParaRPr>
          </a:p>
        </p:txBody>
      </p:sp>
      <p:cxnSp>
        <p:nvCxnSpPr>
          <p:cNvPr id="308" name="Google Shape;308;p57"/>
          <p:cNvCxnSpPr>
            <a:stCxn id="309" idx="3"/>
            <a:endCxn id="310" idx="1"/>
          </p:cNvCxnSpPr>
          <p:nvPr/>
        </p:nvCxnSpPr>
        <p:spPr>
          <a:xfrm flipH="1" rot="10800000">
            <a:off x="2494327" y="3295783"/>
            <a:ext cx="2951700" cy="2641500"/>
          </a:xfrm>
          <a:prstGeom prst="straightConnector1">
            <a:avLst/>
          </a:prstGeom>
          <a:noFill/>
          <a:ln cap="flat" cmpd="sng" w="9525">
            <a:solidFill>
              <a:srgbClr val="595959"/>
            </a:solidFill>
            <a:prstDash val="solid"/>
            <a:round/>
            <a:headEnd len="med" w="med" type="none"/>
            <a:tailEnd len="med" w="med" type="triangle"/>
          </a:ln>
        </p:spPr>
      </p:cxnSp>
      <p:cxnSp>
        <p:nvCxnSpPr>
          <p:cNvPr id="311" name="Google Shape;311;p57"/>
          <p:cNvCxnSpPr>
            <a:stCxn id="309" idx="3"/>
            <a:endCxn id="312" idx="1"/>
          </p:cNvCxnSpPr>
          <p:nvPr/>
        </p:nvCxnSpPr>
        <p:spPr>
          <a:xfrm>
            <a:off x="2494327" y="5937283"/>
            <a:ext cx="2951700" cy="1388700"/>
          </a:xfrm>
          <a:prstGeom prst="straightConnector1">
            <a:avLst/>
          </a:prstGeom>
          <a:noFill/>
          <a:ln cap="flat" cmpd="sng" w="9525">
            <a:solidFill>
              <a:srgbClr val="595959"/>
            </a:solidFill>
            <a:prstDash val="solid"/>
            <a:round/>
            <a:headEnd len="med" w="med" type="none"/>
            <a:tailEnd len="med" w="med" type="triangle"/>
          </a:ln>
        </p:spPr>
      </p:cxnSp>
      <p:sp>
        <p:nvSpPr>
          <p:cNvPr id="313" name="Google Shape;313;p57"/>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Historical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Causation</a:t>
            </a:r>
            <a:endParaRPr sz="2500">
              <a:solidFill>
                <a:schemeClr val="dk1"/>
              </a:solidFill>
              <a:latin typeface="Plus Jakarta Sans"/>
              <a:ea typeface="Plus Jakarta Sans"/>
              <a:cs typeface="Plus Jakarta Sans"/>
              <a:sym typeface="Plus Jakarta Sans"/>
            </a:endParaRPr>
          </a:p>
        </p:txBody>
      </p:sp>
      <p:sp>
        <p:nvSpPr>
          <p:cNvPr id="314" name="Google Shape;314;p5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315" name="Google Shape;315;p57"/>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316" name="Google Shape;316;p5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317" name="Google Shape;317;p57"/>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318" name="Google Shape;318;p57"/>
          <p:cNvSpPr txBox="1"/>
          <p:nvPr/>
        </p:nvSpPr>
        <p:spPr>
          <a:xfrm>
            <a:off x="3125020" y="1821202"/>
            <a:ext cx="1816800" cy="7161300"/>
          </a:xfrm>
          <a:prstGeom prst="rect">
            <a:avLst/>
          </a:prstGeom>
          <a:solidFill>
            <a:srgbClr val="FFFFFF"/>
          </a:solidFill>
          <a:ln cap="flat" cmpd="sng" w="9525">
            <a:solidFill>
              <a:srgbClr val="000000"/>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rPr lang="en" sz="1800">
                <a:latin typeface="Inter"/>
                <a:ea typeface="Inter"/>
                <a:cs typeface="Inter"/>
                <a:sym typeface="Inter"/>
              </a:rPr>
              <a:t>Rationale:</a:t>
            </a:r>
            <a:endParaRPr sz="1800">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The physical toll of coerced labor in the Potosí mines was immense. Workers faced brutal conditions, including extreme cold, lack of adequate nutrition, and exposure to hazardous materials like mercury during the silver refining process. The excerpt describes "near-total darkness," frequent mine collapses, and heavy physical labor, all of which led to high mortality rates and long-term health effects.</a:t>
            </a:r>
            <a:endParaRPr b="1" sz="1200">
              <a:solidFill>
                <a:srgbClr val="E95C3D"/>
              </a:solidFill>
              <a:latin typeface="Inter"/>
              <a:ea typeface="Inter"/>
              <a:cs typeface="Inter"/>
              <a:sym typeface="Inter"/>
            </a:endParaRPr>
          </a:p>
          <a:p>
            <a:pPr indent="0" lvl="0" marL="0" rtl="0" algn="ctr">
              <a:spcBef>
                <a:spcPts val="0"/>
              </a:spcBef>
              <a:spcAft>
                <a:spcPts val="0"/>
              </a:spcAft>
              <a:buNone/>
            </a:pPr>
            <a:r>
              <a:t/>
            </a:r>
            <a:endParaRPr sz="1800">
              <a:latin typeface="Inter"/>
              <a:ea typeface="Inter"/>
              <a:cs typeface="Inter"/>
              <a:sym typeface="Inter"/>
            </a:endParaRPr>
          </a:p>
        </p:txBody>
      </p:sp>
      <p:sp>
        <p:nvSpPr>
          <p:cNvPr id="309" name="Google Shape;309;p57"/>
          <p:cNvSpPr txBox="1"/>
          <p:nvPr/>
        </p:nvSpPr>
        <p:spPr>
          <a:xfrm>
            <a:off x="748027" y="3662083"/>
            <a:ext cx="1746300" cy="4550400"/>
          </a:xfrm>
          <a:prstGeom prst="rect">
            <a:avLst/>
          </a:prstGeom>
          <a:noFill/>
          <a:ln cap="flat" cmpd="sng" w="19050">
            <a:solidFill>
              <a:srgbClr val="000000"/>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rgbClr val="000000"/>
              </a:buClr>
              <a:buSzPts val="1200"/>
              <a:buFont typeface="Arial"/>
              <a:buNone/>
            </a:pPr>
            <a:r>
              <a:rPr b="1" lang="en" sz="1500">
                <a:solidFill>
                  <a:srgbClr val="000000"/>
                </a:solidFill>
                <a:latin typeface="Inter"/>
                <a:ea typeface="Inter"/>
                <a:cs typeface="Inter"/>
                <a:sym typeface="Inter"/>
              </a:rPr>
              <a:t>Historical Event</a:t>
            </a:r>
            <a:endParaRPr b="1" sz="1500">
              <a:solidFill>
                <a:srgbClr val="000000"/>
              </a:solidFill>
              <a:latin typeface="Inter"/>
              <a:ea typeface="Inter"/>
              <a:cs typeface="Inter"/>
              <a:sym typeface="Inter"/>
            </a:endParaRPr>
          </a:p>
          <a:p>
            <a:pPr indent="0" lvl="0" marL="0" rtl="0" algn="ctr">
              <a:spcBef>
                <a:spcPts val="0"/>
              </a:spcBef>
              <a:spcAft>
                <a:spcPts val="0"/>
              </a:spcAft>
              <a:buClr>
                <a:srgbClr val="000000"/>
              </a:buClr>
              <a:buSzPts val="1200"/>
              <a:buFont typeface="Arial"/>
              <a:buNone/>
            </a:pPr>
            <a:r>
              <a:t/>
            </a:r>
            <a:endParaRPr b="1" sz="1500">
              <a:latin typeface="Inter"/>
              <a:ea typeface="Inter"/>
              <a:cs typeface="Inter"/>
              <a:sym typeface="Inter"/>
            </a:endParaRPr>
          </a:p>
          <a:p>
            <a:pPr indent="0" lvl="0" marL="0" rtl="0" algn="ctr">
              <a:spcBef>
                <a:spcPts val="0"/>
              </a:spcBef>
              <a:spcAft>
                <a:spcPts val="0"/>
              </a:spcAft>
              <a:buClr>
                <a:srgbClr val="000000"/>
              </a:buClr>
              <a:buSzPts val="1200"/>
              <a:buFont typeface="Arial"/>
              <a:buNone/>
            </a:pPr>
            <a:r>
              <a:t/>
            </a:r>
            <a:endParaRPr b="1" sz="1500">
              <a:latin typeface="Inter"/>
              <a:ea typeface="Inter"/>
              <a:cs typeface="Inter"/>
              <a:sym typeface="Inter"/>
            </a:endParaRPr>
          </a:p>
          <a:p>
            <a:pPr indent="0" lvl="0" marL="0" rtl="0" algn="ctr">
              <a:spcBef>
                <a:spcPts val="0"/>
              </a:spcBef>
              <a:spcAft>
                <a:spcPts val="0"/>
              </a:spcAft>
              <a:buClr>
                <a:srgbClr val="000000"/>
              </a:buClr>
              <a:buSzPts val="1200"/>
              <a:buFont typeface="Arial"/>
              <a:buNone/>
            </a:pPr>
            <a:r>
              <a:t/>
            </a:r>
            <a:endParaRPr b="1" sz="1500">
              <a:latin typeface="Inter"/>
              <a:ea typeface="Inter"/>
              <a:cs typeface="Inter"/>
              <a:sym typeface="Inter"/>
            </a:endParaRPr>
          </a:p>
          <a:p>
            <a:pPr indent="0" lvl="0" marL="0" rtl="0" algn="ctr">
              <a:spcBef>
                <a:spcPts val="0"/>
              </a:spcBef>
              <a:spcAft>
                <a:spcPts val="0"/>
              </a:spcAft>
              <a:buClr>
                <a:srgbClr val="000000"/>
              </a:buClr>
              <a:buSzPts val="1200"/>
              <a:buFont typeface="Arial"/>
              <a:buNone/>
            </a:pPr>
            <a:r>
              <a:t/>
            </a:r>
            <a:endParaRPr b="1" sz="1500">
              <a:latin typeface="Inter"/>
              <a:ea typeface="Inter"/>
              <a:cs typeface="Inter"/>
              <a:sym typeface="Inter"/>
            </a:endParaRPr>
          </a:p>
          <a:p>
            <a:pPr indent="0" lvl="0" marL="0" rtl="0" algn="ctr">
              <a:spcBef>
                <a:spcPts val="0"/>
              </a:spcBef>
              <a:spcAft>
                <a:spcPts val="0"/>
              </a:spcAft>
              <a:buClr>
                <a:srgbClr val="000000"/>
              </a:buClr>
              <a:buSzPts val="1200"/>
              <a:buFont typeface="Arial"/>
              <a:buNone/>
            </a:pPr>
            <a:r>
              <a:t/>
            </a:r>
            <a:endParaRPr b="1" sz="1500">
              <a:latin typeface="Inter"/>
              <a:ea typeface="Inter"/>
              <a:cs typeface="Inter"/>
              <a:sym typeface="Inter"/>
            </a:endParaRPr>
          </a:p>
          <a:p>
            <a:pPr indent="0" lvl="0" marL="0" rtl="0" algn="ctr">
              <a:spcBef>
                <a:spcPts val="0"/>
              </a:spcBef>
              <a:spcAft>
                <a:spcPts val="0"/>
              </a:spcAft>
              <a:buClr>
                <a:srgbClr val="000000"/>
              </a:buClr>
              <a:buSzPts val="1200"/>
              <a:buFont typeface="Arial"/>
              <a:buNone/>
            </a:pPr>
            <a:r>
              <a:rPr b="1" lang="en" sz="1500">
                <a:latin typeface="Inter"/>
                <a:ea typeface="Inter"/>
                <a:cs typeface="Inter"/>
                <a:sym typeface="Inter"/>
              </a:rPr>
              <a:t>Spanish Coerced Labor of Indigenous Populations</a:t>
            </a:r>
            <a:r>
              <a:rPr b="1" lang="en" sz="1500">
                <a:solidFill>
                  <a:srgbClr val="000000"/>
                </a:solidFill>
                <a:latin typeface="Inter"/>
                <a:ea typeface="Inter"/>
                <a:cs typeface="Inter"/>
                <a:sym typeface="Inter"/>
              </a:rPr>
              <a:t> </a:t>
            </a:r>
            <a:endParaRPr b="1" sz="1500">
              <a:latin typeface="Inter"/>
              <a:ea typeface="Inter"/>
              <a:cs typeface="Inter"/>
              <a:sym typeface="Inter"/>
            </a:endParaRPr>
          </a:p>
        </p:txBody>
      </p:sp>
      <p:sp>
        <p:nvSpPr>
          <p:cNvPr id="319" name="Google Shape;319;p57"/>
          <p:cNvSpPr txBox="1"/>
          <p:nvPr/>
        </p:nvSpPr>
        <p:spPr>
          <a:xfrm>
            <a:off x="3430815" y="2039155"/>
            <a:ext cx="1205400" cy="1666200"/>
          </a:xfrm>
          <a:prstGeom prst="rect">
            <a:avLst/>
          </a:prstGeom>
          <a:solidFill>
            <a:srgbClr val="FFFFFF"/>
          </a:solidFill>
          <a:ln cap="flat" cmpd="sng" w="9525">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b="1" lang="en" sz="1500">
                <a:latin typeface="Inter"/>
                <a:ea typeface="Inter"/>
                <a:cs typeface="Inter"/>
                <a:sym typeface="Inter"/>
              </a:rPr>
              <a:t>Primary Effect:</a:t>
            </a:r>
            <a:endParaRPr b="1" sz="1500">
              <a:latin typeface="Inter"/>
              <a:ea typeface="Inter"/>
              <a:cs typeface="Inter"/>
              <a:sym typeface="Inter"/>
            </a:endParaRPr>
          </a:p>
          <a:p>
            <a:pPr indent="0" lvl="0" marL="0" rtl="0" algn="ctr">
              <a:spcBef>
                <a:spcPts val="0"/>
              </a:spcBef>
              <a:spcAft>
                <a:spcPts val="0"/>
              </a:spcAft>
              <a:buNone/>
            </a:pPr>
            <a:r>
              <a:t/>
            </a:r>
            <a:endParaRPr b="1" sz="1500">
              <a:latin typeface="Inter"/>
              <a:ea typeface="Inter"/>
              <a:cs typeface="Inter"/>
              <a:sym typeface="Inter"/>
            </a:endParaRPr>
          </a:p>
          <a:p>
            <a:pPr indent="0" lvl="0" marL="0" rtl="0" algn="ctr">
              <a:spcBef>
                <a:spcPts val="0"/>
              </a:spcBef>
              <a:spcAft>
                <a:spcPts val="0"/>
              </a:spcAft>
              <a:buNone/>
            </a:pPr>
            <a:r>
              <a:rPr b="1" lang="en" sz="1500">
                <a:solidFill>
                  <a:srgbClr val="E95C3D"/>
                </a:solidFill>
                <a:latin typeface="Inter"/>
                <a:ea typeface="Inter"/>
                <a:cs typeface="Inter"/>
                <a:sym typeface="Inter"/>
              </a:rPr>
              <a:t>Physical Suffering</a:t>
            </a:r>
            <a:endParaRPr b="1" sz="1500">
              <a:solidFill>
                <a:srgbClr val="E95C3D"/>
              </a:solidFill>
              <a:latin typeface="Inter"/>
              <a:ea typeface="Inter"/>
              <a:cs typeface="Inter"/>
              <a:sym typeface="Inter"/>
            </a:endParaRPr>
          </a:p>
        </p:txBody>
      </p:sp>
      <p:sp>
        <p:nvSpPr>
          <p:cNvPr id="320" name="Google Shape;320;p57"/>
          <p:cNvSpPr txBox="1"/>
          <p:nvPr/>
        </p:nvSpPr>
        <p:spPr>
          <a:xfrm>
            <a:off x="5589786" y="1186654"/>
            <a:ext cx="1476000" cy="636000"/>
          </a:xfrm>
          <a:prstGeom prst="rect">
            <a:avLst/>
          </a:prstGeom>
          <a:noFill/>
          <a:ln>
            <a:noFill/>
          </a:ln>
        </p:spPr>
        <p:txBody>
          <a:bodyPr anchorCtr="0" anchor="t" bIns="119600" lIns="119600" spcFirstLastPara="1" rIns="119600" wrap="square" tIns="119600">
            <a:noAutofit/>
          </a:bodyPr>
          <a:lstStyle/>
          <a:p>
            <a:pPr indent="0" lvl="0" marL="0" rtl="0" algn="ctr">
              <a:spcBef>
                <a:spcPts val="0"/>
              </a:spcBef>
              <a:spcAft>
                <a:spcPts val="0"/>
              </a:spcAft>
              <a:buNone/>
            </a:pPr>
            <a:r>
              <a:rPr b="1" lang="en" sz="1500">
                <a:latin typeface="Inter"/>
                <a:ea typeface="Inter"/>
                <a:cs typeface="Inter"/>
                <a:sym typeface="Inter"/>
              </a:rPr>
              <a:t>Secondary Effects:</a:t>
            </a:r>
            <a:endParaRPr b="1" sz="1500">
              <a:latin typeface="Inter"/>
              <a:ea typeface="Inter"/>
              <a:cs typeface="Inter"/>
              <a:sym typeface="Inter"/>
            </a:endParaRPr>
          </a:p>
        </p:txBody>
      </p:sp>
      <p:cxnSp>
        <p:nvCxnSpPr>
          <p:cNvPr id="321" name="Google Shape;321;p57"/>
          <p:cNvCxnSpPr/>
          <p:nvPr/>
        </p:nvCxnSpPr>
        <p:spPr>
          <a:xfrm flipH="1" rot="10800000">
            <a:off x="2493337" y="4432068"/>
            <a:ext cx="634200" cy="4200"/>
          </a:xfrm>
          <a:prstGeom prst="straightConnector1">
            <a:avLst/>
          </a:prstGeom>
          <a:noFill/>
          <a:ln cap="flat" cmpd="sng" w="19050">
            <a:solidFill>
              <a:srgbClr val="000000"/>
            </a:solidFill>
            <a:prstDash val="solid"/>
            <a:round/>
            <a:headEnd len="med" w="med" type="none"/>
            <a:tailEnd len="med" w="med" type="triangle"/>
          </a:ln>
        </p:spPr>
      </p:cxnSp>
      <p:cxnSp>
        <p:nvCxnSpPr>
          <p:cNvPr id="322" name="Google Shape;322;p57"/>
          <p:cNvCxnSpPr/>
          <p:nvPr/>
        </p:nvCxnSpPr>
        <p:spPr>
          <a:xfrm flipH="1" rot="10800000">
            <a:off x="2494294" y="7560380"/>
            <a:ext cx="618000" cy="8400"/>
          </a:xfrm>
          <a:prstGeom prst="straightConnector1">
            <a:avLst/>
          </a:prstGeom>
          <a:noFill/>
          <a:ln cap="flat" cmpd="sng" w="19050">
            <a:solidFill>
              <a:srgbClr val="000000"/>
            </a:solidFill>
            <a:prstDash val="solid"/>
            <a:round/>
            <a:headEnd len="med" w="med" type="none"/>
            <a:tailEnd len="med" w="med" type="triangle"/>
          </a:ln>
        </p:spPr>
      </p:cxnSp>
      <p:sp>
        <p:nvSpPr>
          <p:cNvPr id="312" name="Google Shape;312;p57"/>
          <p:cNvSpPr txBox="1"/>
          <p:nvPr/>
        </p:nvSpPr>
        <p:spPr>
          <a:xfrm>
            <a:off x="5445975" y="5671449"/>
            <a:ext cx="1746300" cy="3309300"/>
          </a:xfrm>
          <a:prstGeom prst="rect">
            <a:avLst/>
          </a:prstGeom>
          <a:noFill/>
          <a:ln cap="flat" cmpd="sng" w="9525">
            <a:solidFill>
              <a:srgbClr val="000000"/>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rPr b="1" lang="en" sz="1200">
                <a:solidFill>
                  <a:srgbClr val="E95C3D"/>
                </a:solidFill>
              </a:rPr>
              <a:t>Contribution to Colonial Economies</a:t>
            </a:r>
            <a:endParaRPr b="1" sz="1200">
              <a:solidFill>
                <a:srgbClr val="E95C3D"/>
              </a:solidFill>
            </a:endParaRPr>
          </a:p>
          <a:p>
            <a:pPr indent="0" lvl="0" marL="0" rtl="0" algn="l">
              <a:spcBef>
                <a:spcPts val="0"/>
              </a:spcBef>
              <a:spcAft>
                <a:spcPts val="0"/>
              </a:spcAft>
              <a:buNone/>
            </a:pPr>
            <a:r>
              <a:t/>
            </a:r>
            <a:endParaRPr b="1" sz="1200">
              <a:solidFill>
                <a:srgbClr val="E95C3D"/>
              </a:solidFill>
            </a:endParaRPr>
          </a:p>
          <a:p>
            <a:pPr indent="0" lvl="0" marL="0" rtl="0" algn="l">
              <a:spcBef>
                <a:spcPts val="0"/>
              </a:spcBef>
              <a:spcAft>
                <a:spcPts val="0"/>
              </a:spcAft>
              <a:buNone/>
            </a:pPr>
            <a:r>
              <a:rPr b="1" lang="en" sz="1200">
                <a:solidFill>
                  <a:srgbClr val="E95C3D"/>
                </a:solidFill>
              </a:rPr>
              <a:t>The labor of Indigenous workers was central to the economic success of the Spanish Empire. The vast amounts of silver extracted from Potosí fueled global trade and economic growth. </a:t>
            </a:r>
            <a:endParaRPr b="1" sz="1200">
              <a:solidFill>
                <a:srgbClr val="E95C3D"/>
              </a:solidFill>
            </a:endParaRPr>
          </a:p>
        </p:txBody>
      </p:sp>
      <p:sp>
        <p:nvSpPr>
          <p:cNvPr id="323" name="Google Shape;323;p57"/>
          <p:cNvSpPr txBox="1"/>
          <p:nvPr/>
        </p:nvSpPr>
        <p:spPr>
          <a:xfrm>
            <a:off x="453700" y="1815500"/>
            <a:ext cx="2552700" cy="1392000"/>
          </a:xfrm>
          <a:prstGeom prst="rect">
            <a:avLst/>
          </a:prstGeom>
          <a:noFill/>
          <a:ln>
            <a:noFill/>
          </a:ln>
        </p:spPr>
        <p:txBody>
          <a:bodyPr anchorCtr="0" anchor="ctr" bIns="119600" lIns="119600" spcFirstLastPara="1" rIns="119600" wrap="square" tIns="119600">
            <a:noAutofit/>
          </a:bodyPr>
          <a:lstStyle/>
          <a:p>
            <a:pPr indent="0" lvl="0" marL="0" rtl="0" algn="l">
              <a:spcBef>
                <a:spcPts val="0"/>
              </a:spcBef>
              <a:spcAft>
                <a:spcPts val="0"/>
              </a:spcAft>
              <a:buNone/>
            </a:pPr>
            <a:r>
              <a:rPr b="1" i="1" lang="en" sz="1200">
                <a:latin typeface="Plus Jakarta Sans"/>
                <a:ea typeface="Plus Jakarta Sans"/>
                <a:cs typeface="Plus Jakarta Sans"/>
                <a:sym typeface="Plus Jakarta Sans"/>
              </a:rPr>
              <a:t>Directions</a:t>
            </a:r>
            <a:r>
              <a:rPr b="1" lang="en" sz="1200">
                <a:latin typeface="Plus Jakarta Sans"/>
                <a:ea typeface="Plus Jakarta Sans"/>
                <a:cs typeface="Plus Jakarta Sans"/>
                <a:sym typeface="Plus Jakarta Sans"/>
              </a:rPr>
              <a:t>:</a:t>
            </a:r>
            <a:r>
              <a:rPr i="1" lang="en" sz="1200">
                <a:latin typeface="Plus Jakarta Sans"/>
                <a:ea typeface="Plus Jakarta Sans"/>
                <a:cs typeface="Plus Jakarta Sans"/>
                <a:sym typeface="Plus Jakarta Sans"/>
              </a:rPr>
              <a:t> Label each effect. If possible, rank the secondary effects in order of importance (most important on top). Be sure to explain why you believe the primary effect is the most important.</a:t>
            </a:r>
            <a:endParaRPr i="1" sz="1200">
              <a:latin typeface="Plus Jakarta Sans"/>
              <a:ea typeface="Plus Jakarta Sans"/>
              <a:cs typeface="Plus Jakarta Sans"/>
              <a:sym typeface="Plus Jakarta Sans"/>
            </a:endParaRPr>
          </a:p>
        </p:txBody>
      </p:sp>
      <p:pic>
        <p:nvPicPr>
          <p:cNvPr id="324" name="Google Shape;324;p57"/>
          <p:cNvPicPr preferRelativeResize="0"/>
          <p:nvPr/>
        </p:nvPicPr>
        <p:blipFill>
          <a:blip r:embed="rId5">
            <a:alphaModFix/>
          </a:blip>
          <a:stretch>
            <a:fillRect/>
          </a:stretch>
        </p:blipFill>
        <p:spPr>
          <a:xfrm>
            <a:off x="453701" y="992626"/>
            <a:ext cx="822875" cy="8228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1AF4B"/>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0097A7"/>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